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1"/>
  </p:notesMasterIdLst>
  <p:sldIdLst>
    <p:sldId id="272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85" r:id="rId14"/>
    <p:sldId id="269" r:id="rId15"/>
    <p:sldId id="270" r:id="rId16"/>
    <p:sldId id="271" r:id="rId17"/>
    <p:sldId id="273" r:id="rId18"/>
    <p:sldId id="274" r:id="rId19"/>
    <p:sldId id="275" r:id="rId20"/>
    <p:sldId id="26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954838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ftus, Eileen" initials="LE" lastIdx="1" clrIdx="0">
    <p:extLst>
      <p:ext uri="{19B8F6BF-5375-455C-9EA6-DF929625EA0E}">
        <p15:presenceInfo xmlns:p15="http://schemas.microsoft.com/office/powerpoint/2012/main" userId="S-1-5-21-493190994-416958060-1788637320-123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84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0" autoAdjust="0"/>
    <p:restoredTop sz="94424" autoAdjust="0"/>
  </p:normalViewPr>
  <p:slideViewPr>
    <p:cSldViewPr snapToGrid="0" snapToObjects="1">
      <p:cViewPr varScale="1">
        <p:scale>
          <a:sx n="112" d="100"/>
          <a:sy n="112" d="100"/>
        </p:scale>
        <p:origin x="23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408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408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8D44BE74-2912-144F-95B0-468F7311CDF4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9" tIns="46259" rIns="92519" bIns="462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4861"/>
            <a:ext cx="5563870" cy="3636705"/>
          </a:xfrm>
          <a:prstGeom prst="rect">
            <a:avLst/>
          </a:prstGeom>
        </p:spPr>
        <p:txBody>
          <a:bodyPr vert="horz" lIns="92519" tIns="46259" rIns="92519" bIns="462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3763" cy="463407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2669"/>
            <a:ext cx="3013763" cy="463407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BA484BB2-7CD2-7444-9980-71444536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0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4BB2-7CD2-7444-9980-714445360A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6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4BB2-7CD2-7444-9980-714445360A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9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4BB2-7CD2-7444-9980-714445360A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12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4BB2-7CD2-7444-9980-714445360A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1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4BB2-7CD2-7444-9980-714445360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7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4BB2-7CD2-7444-9980-714445360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40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7D92-471B-0A44-89FF-4DA2A4F3814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7D92-471B-0A44-89FF-4DA2A4F3814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0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7D92-471B-0A44-89FF-4DA2A4F3814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7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7D92-471B-0A44-89FF-4DA2A4F3814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02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7D92-471B-0A44-89FF-4DA2A4F3814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10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4BB2-7CD2-7444-9980-714445360A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429" y="1392195"/>
            <a:ext cx="9440562" cy="472028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092017" y="4810103"/>
            <a:ext cx="19821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</a:rPr>
              <a:t>© American</a:t>
            </a:r>
            <a:r>
              <a:rPr lang="en-US" sz="700" baseline="0" dirty="0">
                <a:solidFill>
                  <a:schemeClr val="tx2"/>
                </a:solidFill>
              </a:rPr>
              <a:t> Association for Cancer Research</a:t>
            </a:r>
            <a:endParaRPr lang="en-US" sz="7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6" y="-70497"/>
            <a:ext cx="7524753" cy="21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7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4919662"/>
            <a:ext cx="9144000" cy="2238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79" y="287233"/>
            <a:ext cx="5439648" cy="712236"/>
          </a:xfrm>
          <a:prstGeom prst="rect">
            <a:avLst/>
          </a:prstGeom>
        </p:spPr>
        <p:txBody>
          <a:bodyPr anchor="b"/>
          <a:lstStyle>
            <a:lvl1pPr>
              <a:defRPr sz="2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44314"/>
            <a:ext cx="8229600" cy="347208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4pPr marL="1600200" indent="-228600">
              <a:buSzPct val="100000"/>
              <a:buFont typeface="Courier New"/>
              <a:buChar char="o"/>
              <a:defRPr/>
            </a:lvl4pPr>
            <a:lvl5pPr marL="2057400" indent="-228600">
              <a:buSzPct val="100000"/>
              <a:buFont typeface="Lucida Grande"/>
              <a:buChar char="-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959600" y="488632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0103E2-6014-4546-822A-A2CA243E24C6}" type="slidenum">
              <a:rPr lang="en-US" sz="1000" smtClean="0">
                <a:solidFill>
                  <a:srgbClr val="000000"/>
                </a:solidFill>
              </a:rPr>
              <a:pPr/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47" y="84791"/>
            <a:ext cx="2392000" cy="95317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0" y="4824441"/>
            <a:ext cx="8610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Webinar is for educational</a:t>
            </a:r>
            <a:r>
              <a:rPr lang="en-US" sz="800" baseline="0" dirty="0"/>
              <a:t> purposes only. 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specifically, nothing in this webinar is intended to be or should be construed as medical advice of any kind.</a:t>
            </a:r>
            <a:r>
              <a:rPr lang="en-US" sz="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/>
              <a:t>Presenter opinions are their own, and do not necessarily reflect the position of the AACR.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9" r:id="rId1"/>
    <p:sldLayoutId id="2147493457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SzPct val="10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SzPct val="100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SzPct val="10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SzPct val="150000"/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SzPct val="15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cr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7612" y="2022701"/>
            <a:ext cx="7209812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Welcome to:</a:t>
            </a:r>
          </a:p>
          <a:p>
            <a:pPr algn="ctr">
              <a:lnSpc>
                <a:spcPct val="80000"/>
              </a:lnSpc>
            </a:pPr>
            <a:endParaRPr lang="en-US" sz="2000" b="1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800" b="1" i="1" cap="all" dirty="0">
                <a:solidFill>
                  <a:schemeClr val="accent1"/>
                </a:solidFill>
              </a:rPr>
              <a:t>CANCER PROGRESS: How Far Have We come and what’s next?</a:t>
            </a:r>
          </a:p>
          <a:p>
            <a:pPr algn="ctr">
              <a:lnSpc>
                <a:spcPct val="80000"/>
              </a:lnSpc>
            </a:pPr>
            <a:endParaRPr lang="en-US" sz="2800" b="1" i="1" cap="all" dirty="0">
              <a:solidFill>
                <a:schemeClr val="accent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000" b="1" i="1" cap="all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We’ll Get Started in</a:t>
            </a:r>
            <a:r>
              <a:rPr lang="en-US" sz="2000" b="1" i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just a few minutes</a:t>
            </a:r>
            <a:endParaRPr lang="en-US" sz="2000" b="1" i="1" cap="all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4434-9E85-4664-AFCD-37DF411B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256679"/>
            <a:ext cx="5355995" cy="551413"/>
          </a:xfrm>
        </p:spPr>
        <p:txBody>
          <a:bodyPr/>
          <a:lstStyle/>
          <a:p>
            <a:r>
              <a:rPr lang="en-US" b="1" dirty="0"/>
              <a:t>WHAT IS BIG DATA?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0B4021-6534-495D-911B-1D316D01E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7554"/>
            <a:ext cx="8229600" cy="3242660"/>
          </a:xfrm>
        </p:spPr>
        <p:txBody>
          <a:bodyPr/>
          <a:lstStyle/>
          <a:p>
            <a:r>
              <a:rPr lang="en-US" dirty="0"/>
              <a:t>It can enhance our knowledge of cancer and lead to new breakthroughs.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94" y="2151272"/>
            <a:ext cx="5318699" cy="1021695"/>
          </a:xfrm>
          <a:prstGeom prst="rect">
            <a:avLst/>
          </a:prstGeom>
        </p:spPr>
      </p:pic>
      <p:pic>
        <p:nvPicPr>
          <p:cNvPr id="1026" name="Picture 2" descr="http://oriencancer.org/images/logo-orie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96" y="3238853"/>
            <a:ext cx="3466297" cy="99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3736907"/>
            <a:ext cx="2862072" cy="10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2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73737"/>
            <a:ext cx="5566307" cy="365759"/>
          </a:xfrm>
        </p:spPr>
        <p:txBody>
          <a:bodyPr/>
          <a:lstStyle/>
          <a:p>
            <a:r>
              <a:rPr lang="en-US" b="1" dirty="0"/>
              <a:t>CANCER: MORE WORK TO BE DONE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7" t="21935" r="6886" b="3175"/>
          <a:stretch/>
        </p:blipFill>
        <p:spPr>
          <a:xfrm>
            <a:off x="2468760" y="658368"/>
            <a:ext cx="3215090" cy="3913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5648" y="4572001"/>
            <a:ext cx="509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American Association for Cancer Research Cancer Progress Report 2017</a:t>
            </a:r>
          </a:p>
        </p:txBody>
      </p:sp>
    </p:spTree>
    <p:extLst>
      <p:ext uri="{BB962C8B-B14F-4D97-AF65-F5344CB8AC3E}">
        <p14:creationId xmlns:p14="http://schemas.microsoft.com/office/powerpoint/2010/main" val="1006887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2721-67A9-40C5-95A9-B794710E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3" y="229445"/>
            <a:ext cx="5374283" cy="487405"/>
          </a:xfrm>
        </p:spPr>
        <p:txBody>
          <a:bodyPr/>
          <a:lstStyle/>
          <a:p>
            <a:r>
              <a:rPr lang="en-US" b="1" dirty="0"/>
              <a:t>PREVENTING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30019-61D8-4213-AABC-2688995E9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943162"/>
            <a:ext cx="8229600" cy="485203"/>
          </a:xfrm>
        </p:spPr>
        <p:txBody>
          <a:bodyPr/>
          <a:lstStyle/>
          <a:p>
            <a:r>
              <a:rPr lang="en-US" sz="1800" b="1" dirty="0"/>
              <a:t>More than half </a:t>
            </a:r>
            <a:r>
              <a:rPr lang="en-US" sz="1800" dirty="0"/>
              <a:t>of global cancer cases are a result of preventable causes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991" y="1395785"/>
            <a:ext cx="6513617" cy="3486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9616" y="4627664"/>
            <a:ext cx="4382992" cy="25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American Association for Cancer Research Cancer Progress Report 2017</a:t>
            </a:r>
          </a:p>
        </p:txBody>
      </p:sp>
    </p:spTree>
    <p:extLst>
      <p:ext uri="{BB962C8B-B14F-4D97-AF65-F5344CB8AC3E}">
        <p14:creationId xmlns:p14="http://schemas.microsoft.com/office/powerpoint/2010/main" val="1276054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19" y="120474"/>
            <a:ext cx="5439648" cy="453993"/>
          </a:xfrm>
        </p:spPr>
        <p:txBody>
          <a:bodyPr/>
          <a:lstStyle/>
          <a:p>
            <a:r>
              <a:rPr lang="en-US" b="1" dirty="0"/>
              <a:t>U.S. CANCER HEALTH DISPARITIES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11" y="924576"/>
            <a:ext cx="6283285" cy="3747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289" y="4549161"/>
            <a:ext cx="6081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Modified from the American Association for Cancer Research Cancer Progress Report 2017</a:t>
            </a:r>
          </a:p>
        </p:txBody>
      </p:sp>
    </p:spTree>
    <p:extLst>
      <p:ext uri="{BB962C8B-B14F-4D97-AF65-F5344CB8AC3E}">
        <p14:creationId xmlns:p14="http://schemas.microsoft.com/office/powerpoint/2010/main" val="96973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5364" y="2461440"/>
            <a:ext cx="4663214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cap="all" dirty="0">
                <a:solidFill>
                  <a:schemeClr val="accent1"/>
                </a:solidFill>
              </a:rPr>
              <a:t>My Cancer story</a:t>
            </a:r>
            <a:endParaRPr lang="en-US" sz="3600" b="1" cap="all" baseline="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5364" y="3152211"/>
            <a:ext cx="3547510" cy="5601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cs typeface="Arial"/>
              </a:rPr>
              <a:t>Adrienne Skinner</a:t>
            </a:r>
            <a:br>
              <a:rPr lang="en-US" sz="2400" b="1" dirty="0">
                <a:cs typeface="Arial"/>
              </a:rPr>
            </a:br>
            <a:r>
              <a:rPr lang="en-US" sz="1400" b="1" dirty="0">
                <a:cs typeface="Arial"/>
              </a:rPr>
              <a:t>Cancer Survivor Through Clinical Trials</a:t>
            </a:r>
            <a:endParaRPr lang="en-US" sz="1400" b="1" cap="all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4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9" y="210312"/>
            <a:ext cx="5136538" cy="676656"/>
          </a:xfrm>
        </p:spPr>
        <p:txBody>
          <a:bodyPr/>
          <a:lstStyle/>
          <a:p>
            <a:r>
              <a:rPr lang="en-US" b="1" dirty="0"/>
              <a:t>ABOUT ME: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92608" y="886968"/>
            <a:ext cx="3197429" cy="1938528"/>
          </a:xfrm>
        </p:spPr>
        <p:txBody>
          <a:bodyPr/>
          <a:lstStyle/>
          <a:p>
            <a:r>
              <a:rPr lang="en-US" dirty="0"/>
              <a:t>I am a 60-year-old single mother of four daughters.</a:t>
            </a:r>
          </a:p>
          <a:p>
            <a:r>
              <a:rPr lang="en-US" dirty="0"/>
              <a:t>I live in a New York City suburb and work in New York City.</a:t>
            </a:r>
          </a:p>
          <a:p>
            <a:r>
              <a:rPr lang="en-US" dirty="0"/>
              <a:t>I live with a genetic mutation that causes Lynch syndrome.</a:t>
            </a:r>
          </a:p>
          <a:p>
            <a:r>
              <a:rPr lang="en-US" dirty="0"/>
              <a:t>I was diagnosed with ampullary cancer in February 2013.</a:t>
            </a:r>
          </a:p>
        </p:txBody>
      </p:sp>
      <p:pic>
        <p:nvPicPr>
          <p:cNvPr id="13" name="Picture 12" descr="IMG_42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16" y="1244314"/>
            <a:ext cx="4715155" cy="35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2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79" y="292608"/>
            <a:ext cx="5439648" cy="493776"/>
          </a:xfrm>
        </p:spPr>
        <p:txBody>
          <a:bodyPr/>
          <a:lstStyle/>
          <a:p>
            <a:r>
              <a:rPr lang="en-US" b="1" dirty="0"/>
              <a:t>THE CLINICAL TRIAL THAT SAVED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979" y="999469"/>
            <a:ext cx="8381444" cy="1434148"/>
          </a:xfrm>
        </p:spPr>
        <p:txBody>
          <a:bodyPr/>
          <a:lstStyle/>
          <a:p>
            <a:r>
              <a:rPr lang="en-US" sz="1600" dirty="0"/>
              <a:t>Phase II study of Keytruda (Merck) in patients with MSI tumors</a:t>
            </a:r>
          </a:p>
          <a:p>
            <a:r>
              <a:rPr lang="en-US" sz="1600" dirty="0"/>
              <a:t>Began treatment on April 15, 2014</a:t>
            </a:r>
          </a:p>
          <a:p>
            <a:r>
              <a:rPr lang="en-US" sz="1600" dirty="0"/>
              <a:t>Immediate reduction in blood markers for cancer</a:t>
            </a:r>
          </a:p>
          <a:p>
            <a:r>
              <a:rPr lang="en-US" sz="1600" dirty="0"/>
              <a:t>Surgical biopsy on July 29, 2014, found no evidence of tumor</a:t>
            </a:r>
          </a:p>
        </p:txBody>
      </p:sp>
      <p:pic>
        <p:nvPicPr>
          <p:cNvPr id="5" name="Picture 4" descr="IMG_32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3993" b="36566"/>
          <a:stretch/>
        </p:blipFill>
        <p:spPr>
          <a:xfrm>
            <a:off x="640375" y="2308171"/>
            <a:ext cx="6425080" cy="24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29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130" y="2006314"/>
            <a:ext cx="8437838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>
                <a:solidFill>
                  <a:schemeClr val="accent1"/>
                </a:solidFill>
              </a:rPr>
              <a:t>Medical Research Funding: Making Your Voice </a:t>
            </a: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chemeClr val="accent1"/>
                </a:solidFill>
              </a:rPr>
              <a:t>Heard on Capitol Hill</a:t>
            </a:r>
            <a:endParaRPr lang="en-US" sz="2200" b="1" cap="all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8478" y="2499626"/>
            <a:ext cx="7143147" cy="18343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cs typeface="Arial"/>
              </a:rPr>
              <a:t>George D. Demetri, MD</a:t>
            </a:r>
            <a:br>
              <a:rPr lang="en-US" sz="2400" b="1" dirty="0">
                <a:cs typeface="Arial"/>
              </a:rPr>
            </a:br>
            <a:r>
              <a:rPr lang="en-US" sz="1200" b="1" dirty="0"/>
              <a:t>Chair, AACR Science Policy &amp; Government Affairs Committee and member, AACR Board of Directors</a:t>
            </a:r>
          </a:p>
          <a:p>
            <a:endParaRPr lang="en-US" sz="1000" b="1" cap="all" baseline="0" dirty="0">
              <a:solidFill>
                <a:schemeClr val="accent1"/>
              </a:solidFill>
            </a:endParaRPr>
          </a:p>
          <a:p>
            <a:r>
              <a:rPr lang="en-US" sz="1200" b="1" dirty="0"/>
              <a:t>Professor of Medicine, Dana-Farber Cancer Institute and Harvard Medical School</a:t>
            </a:r>
          </a:p>
          <a:p>
            <a:endParaRPr lang="en-US" sz="1000" b="1" dirty="0"/>
          </a:p>
          <a:p>
            <a:r>
              <a:rPr lang="en-US" sz="1200" b="1" dirty="0"/>
              <a:t>Co-Director, Ludwig Center at Harvard</a:t>
            </a:r>
          </a:p>
          <a:p>
            <a:r>
              <a:rPr lang="en-US" sz="1200" b="1" dirty="0"/>
              <a:t> </a:t>
            </a:r>
            <a:r>
              <a:rPr lang="en-US" sz="1200" dirty="0"/>
              <a:t> </a:t>
            </a:r>
          </a:p>
          <a:p>
            <a:pPr>
              <a:lnSpc>
                <a:spcPct val="80000"/>
              </a:lnSpc>
            </a:pPr>
            <a:endParaRPr lang="en-US" sz="1400" b="1" cap="all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0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3899-489A-42CA-9788-1DA42C9D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46305"/>
            <a:ext cx="6016752" cy="1033272"/>
          </a:xfrm>
        </p:spPr>
        <p:txBody>
          <a:bodyPr/>
          <a:lstStyle/>
          <a:p>
            <a:r>
              <a:rPr lang="en-US" sz="2100" b="1" dirty="0"/>
              <a:t>MORE PROGRESS, MORE HOPE, AND MORE LIFE CAN BE ACHIEVED FOR THE BENEFIT OF CANCER PATIENTS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4C078D-E526-40CC-8ADE-0F2C316F3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9" r="5071"/>
          <a:stretch/>
        </p:blipFill>
        <p:spPr>
          <a:xfrm>
            <a:off x="1728792" y="1473661"/>
            <a:ext cx="604626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7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" y="393192"/>
            <a:ext cx="7065481" cy="745504"/>
          </a:xfrm>
        </p:spPr>
        <p:txBody>
          <a:bodyPr/>
          <a:lstStyle/>
          <a:p>
            <a:r>
              <a:rPr lang="en-US" sz="2100" b="1" dirty="0"/>
              <a:t>NATIONAL INSTITUTES OF HEALTH – </a:t>
            </a:r>
            <a:br>
              <a:rPr lang="en-US" sz="2100" b="1" dirty="0"/>
            </a:br>
            <a:r>
              <a:rPr lang="en-US" sz="2000" b="1" dirty="0"/>
              <a:t>Cornerstone of Medical Research in the United States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D3B953-AA98-4AB3-8E60-2193964BD71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39" y="1138696"/>
            <a:ext cx="480060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57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553" y="2223632"/>
            <a:ext cx="4093495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cap="all" dirty="0">
                <a:solidFill>
                  <a:schemeClr val="accent1"/>
                </a:solidFill>
              </a:rPr>
              <a:t>Moderated by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4281" y="2725569"/>
            <a:ext cx="752258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cs typeface="Arial"/>
              </a:rPr>
              <a:t>William G. Nelson, MD, PhD</a:t>
            </a:r>
            <a:br>
              <a:rPr lang="en-US" sz="2400" b="1" dirty="0">
                <a:cs typeface="Arial"/>
              </a:rPr>
            </a:br>
            <a:r>
              <a:rPr lang="en-US" sz="1400" b="1" dirty="0">
                <a:cs typeface="Arial"/>
              </a:rPr>
              <a:t>Editor-in-Chief of </a:t>
            </a:r>
            <a:r>
              <a:rPr lang="en-US" sz="1400" b="1" i="1" dirty="0">
                <a:cs typeface="Arial"/>
              </a:rPr>
              <a:t>Cancer Today</a:t>
            </a:r>
          </a:p>
          <a:p>
            <a:pPr>
              <a:lnSpc>
                <a:spcPct val="80000"/>
              </a:lnSpc>
            </a:pPr>
            <a:endParaRPr lang="en-US" sz="1400" b="1" i="1" dirty="0"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1400" b="1" dirty="0">
                <a:cs typeface="Arial"/>
              </a:rPr>
              <a:t>Marion I. Knott Professor of Oncology &amp; Director of the Sidney Kimmel </a:t>
            </a:r>
          </a:p>
          <a:p>
            <a:pPr>
              <a:lnSpc>
                <a:spcPct val="80000"/>
              </a:lnSpc>
            </a:pPr>
            <a:r>
              <a:rPr lang="en-US" sz="1400" b="1" dirty="0">
                <a:cs typeface="Arial"/>
              </a:rPr>
              <a:t>Comprehensive Cancer Center at Johns Hopkins</a:t>
            </a:r>
            <a:endParaRPr lang="en-US" sz="1400" b="1" cap="all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25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75" y="201168"/>
            <a:ext cx="5666252" cy="798301"/>
          </a:xfrm>
        </p:spPr>
        <p:txBody>
          <a:bodyPr/>
          <a:lstStyle/>
          <a:p>
            <a:r>
              <a:rPr lang="en-US" b="1" dirty="0"/>
              <a:t>MOMENTUM FOR MEDICAL RESEARCH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75" y="1014414"/>
            <a:ext cx="8871806" cy="3394472"/>
          </a:xfrm>
        </p:spPr>
        <p:txBody>
          <a:bodyPr/>
          <a:lstStyle/>
          <a:p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Despite more than a dozen years of flat funding, the House and Senate have shown strong bipartisan support for the National Institutes of Health over the past two years.</a:t>
            </a:r>
            <a:b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In both fiscal year (FY) 2016 and FY 2017, Congress provided </a:t>
            </a:r>
            <a:r>
              <a:rPr lang="en-US" sz="1600" dirty="0"/>
              <a:t>a $2 billion increase for the National Institutes of Health (NIH) – a 13 percent increase over two years.</a:t>
            </a:r>
          </a:p>
          <a:p>
            <a:endParaRPr lang="en-US" sz="1800" dirty="0"/>
          </a:p>
          <a:p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Proposed increases for the NIH in both chambers in FY 2018</a:t>
            </a:r>
          </a:p>
          <a:p>
            <a:pPr lvl="1"/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House Appropriations Committee approved a $1.1 billion increase. </a:t>
            </a:r>
          </a:p>
          <a:p>
            <a:pPr lvl="1"/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Senate Appropriations Committee approved a $2 billion increase.</a:t>
            </a:r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Continuing to implement the 21</a:t>
            </a:r>
            <a:r>
              <a:rPr lang="en-US" sz="1600" baseline="30000" dirty="0"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 Century Cures Act and funding the Beau Biden Cancer Moonshot ($1.8 billion over seven years)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9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719E-0E97-4C4F-BC27-D10ACAC2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CONGRESSIONAL SUPPORT FOR MEDICAL RESEARCH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09A853-1D0F-4340-84FE-8B9AF52057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79" y="1664208"/>
            <a:ext cx="2948940" cy="2743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44DFD9-E8B2-4A38-993A-1CC3DADF89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5" y="1655064"/>
            <a:ext cx="294894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3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9913-B655-417A-A6B0-0B3C5B69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" y="320039"/>
            <a:ext cx="5459627" cy="505693"/>
          </a:xfrm>
        </p:spPr>
        <p:txBody>
          <a:bodyPr/>
          <a:lstStyle/>
          <a:p>
            <a:r>
              <a:rPr lang="en-US" sz="2100" b="1" dirty="0"/>
              <a:t>AACR ADVOCACY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2F62E-6851-49F2-949E-1347C2988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</a:rPr>
              <a:t>Sign up for the AACR Cancer Policy Monitor </a:t>
            </a:r>
          </a:p>
          <a:p>
            <a:pPr lvl="1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</a:rPr>
              <a:t>Policy newsletter distributed biweekly to members</a:t>
            </a:r>
          </a:p>
          <a:p>
            <a:pPr marL="0" indent="0">
              <a:buClr>
                <a:srgbClr val="50B848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</a:rPr>
              <a:t>AACR ENGAGE website</a:t>
            </a:r>
          </a:p>
          <a:p>
            <a:pPr lvl="1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  <a:hlinkClick r:id="rId2"/>
              </a:rPr>
              <a:t>www.aacr.org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1">
              <a:buClr>
                <a:srgbClr val="50B848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</a:rPr>
              <a:t>AACR Advocates Facebook Group</a:t>
            </a:r>
          </a:p>
          <a:p>
            <a:pPr lvl="0">
              <a:buClr>
                <a:srgbClr val="50B848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</a:rPr>
              <a:t>AACR </a:t>
            </a:r>
            <a:r>
              <a:rPr lang="en-US" dirty="0" err="1">
                <a:solidFill>
                  <a:prstClr val="black"/>
                </a:solidFill>
              </a:rPr>
              <a:t>Scientist↔Survivor</a:t>
            </a:r>
            <a:r>
              <a:rPr lang="en-US" dirty="0">
                <a:solidFill>
                  <a:prstClr val="black"/>
                </a:solidFill>
              </a:rPr>
              <a:t>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37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33CF4-1FD7-4D5D-B30C-44CB8A20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99" y="268360"/>
            <a:ext cx="5439648" cy="487405"/>
          </a:xfrm>
        </p:spPr>
        <p:txBody>
          <a:bodyPr/>
          <a:lstStyle/>
          <a:p>
            <a:r>
              <a:rPr lang="en-US" sz="2100" b="1" dirty="0"/>
              <a:t>AACR ADVOCACY RESOURCES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8471DE-70CB-4173-AD34-D72057462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0" y="1075392"/>
            <a:ext cx="4457700" cy="3394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B019E-622E-4E65-8D1B-31A112DE4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342" y="1059505"/>
            <a:ext cx="4457700" cy="34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80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ECB8-7E82-4A52-8336-04295B24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54" y="309508"/>
            <a:ext cx="5439648" cy="459973"/>
          </a:xfrm>
        </p:spPr>
        <p:txBody>
          <a:bodyPr/>
          <a:lstStyle/>
          <a:p>
            <a:r>
              <a:rPr lang="en-US" sz="2100" b="1" dirty="0"/>
              <a:t>MORE WAYS TO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55B41-740A-4AC3-A1E8-19EA8AC54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854" y="1244315"/>
            <a:ext cx="8229600" cy="3472089"/>
          </a:xfrm>
        </p:spPr>
        <p:txBody>
          <a:bodyPr/>
          <a:lstStyle/>
          <a:p>
            <a:pPr lvl="0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</a:rPr>
              <a:t>Get connected with elected officials.</a:t>
            </a:r>
          </a:p>
          <a:p>
            <a:pPr lvl="1">
              <a:buClr>
                <a:srgbClr val="50B848"/>
              </a:buClr>
            </a:pPr>
            <a:r>
              <a:rPr 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Sign up for your Congressman’s newsletter.</a:t>
            </a:r>
          </a:p>
          <a:p>
            <a:pPr lvl="1">
              <a:buClr>
                <a:srgbClr val="50B848"/>
              </a:buClr>
            </a:pPr>
            <a:r>
              <a:rPr 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Connect with your Congressman on Facebook.</a:t>
            </a:r>
          </a:p>
          <a:p>
            <a:pPr lvl="1">
              <a:buClr>
                <a:srgbClr val="50B848"/>
              </a:buClr>
            </a:pPr>
            <a:r>
              <a:rPr lang="en-U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Follow your Congressman on Twitter.</a:t>
            </a:r>
          </a:p>
          <a:p>
            <a:pPr lvl="0">
              <a:buClr>
                <a:srgbClr val="50B848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50B848"/>
              </a:buClr>
            </a:pPr>
            <a:r>
              <a:rPr lang="en-US" dirty="0">
                <a:solidFill>
                  <a:prstClr val="black"/>
                </a:solidFill>
              </a:rPr>
              <a:t>Request an in-district meeting with your member of Congress.</a:t>
            </a:r>
          </a:p>
          <a:p>
            <a:pPr lvl="0">
              <a:buClr>
                <a:srgbClr val="50B848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50B848"/>
              </a:buClr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B5DF5-2D09-4FE9-B0F8-7E1D937A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70" y="3401147"/>
            <a:ext cx="2331774" cy="119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8F41A-BACE-4927-A7CE-599209BE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47" y="3401147"/>
            <a:ext cx="2286000" cy="102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984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735" y="2476833"/>
            <a:ext cx="6762937" cy="14711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endParaRPr lang="en-US" sz="2000" b="1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4000" b="1" i="1" cap="all" dirty="0">
                <a:solidFill>
                  <a:schemeClr val="accent1"/>
                </a:solidFill>
              </a:rPr>
              <a:t>Questions &amp; Answers</a:t>
            </a:r>
          </a:p>
          <a:p>
            <a:pPr algn="ctr">
              <a:lnSpc>
                <a:spcPct val="80000"/>
              </a:lnSpc>
            </a:pPr>
            <a:endParaRPr lang="en-US" sz="2400" b="1" i="1" cap="all" dirty="0">
              <a:solidFill>
                <a:schemeClr val="accent1"/>
              </a:solidFill>
            </a:endParaRPr>
          </a:p>
          <a:p>
            <a:pPr algn="ctr">
              <a:lnSpc>
                <a:spcPct val="80000"/>
              </a:lnSpc>
            </a:pPr>
            <a:endParaRPr lang="en-US" sz="2800" b="1" i="1" cap="al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6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0008" y="1755307"/>
            <a:ext cx="7327688" cy="2160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endParaRPr lang="en-US" sz="2000" b="1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endParaRPr lang="en-US" sz="2000" b="1" cap="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3200" b="1" cap="all" dirty="0">
                <a:solidFill>
                  <a:schemeClr val="tx2"/>
                </a:solidFill>
              </a:rPr>
              <a:t>Thank You for attending</a:t>
            </a:r>
          </a:p>
          <a:p>
            <a:pPr algn="ctr">
              <a:lnSpc>
                <a:spcPct val="80000"/>
              </a:lnSpc>
            </a:pPr>
            <a:r>
              <a:rPr lang="en-US" sz="2400" b="1" i="1" cap="all" dirty="0">
                <a:solidFill>
                  <a:schemeClr val="accent1"/>
                </a:solidFill>
              </a:rPr>
              <a:t>CANCER PROGRESS: How Far Have We come and what’s next?</a:t>
            </a:r>
          </a:p>
          <a:p>
            <a:pPr algn="ctr">
              <a:lnSpc>
                <a:spcPct val="80000"/>
              </a:lnSpc>
            </a:pPr>
            <a:endParaRPr lang="en-US" sz="2800" b="1" i="1" cap="all" dirty="0">
              <a:solidFill>
                <a:schemeClr val="accent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000" b="1" i="1" cap="all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Hope to see you </a:t>
            </a:r>
            <a:r>
              <a:rPr lang="en-US" sz="2000" b="1" i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future webinars!</a:t>
            </a:r>
            <a:endParaRPr lang="en-US" sz="2000" b="1" i="1" cap="all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3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2255" y="2196283"/>
            <a:ext cx="7430875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cap="all" dirty="0">
                <a:solidFill>
                  <a:schemeClr val="accent1"/>
                </a:solidFill>
              </a:rPr>
              <a:t>A Look at cancer progress in 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8109" y="2735001"/>
            <a:ext cx="7059168" cy="15265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cs typeface="Arial"/>
              </a:rPr>
              <a:t>Michael A. Caligiuri, MD</a:t>
            </a:r>
            <a:br>
              <a:rPr lang="en-US" sz="2400" b="1" dirty="0">
                <a:cs typeface="Arial"/>
              </a:rPr>
            </a:br>
            <a:r>
              <a:rPr lang="en-US" sz="1300" b="1" dirty="0">
                <a:cs typeface="Arial"/>
              </a:rPr>
              <a:t>AACR President, Chair of the </a:t>
            </a:r>
            <a:r>
              <a:rPr lang="en-US" sz="1300" b="1" i="1" dirty="0">
                <a:cs typeface="Arial"/>
              </a:rPr>
              <a:t>AACR Cancer Progress Report </a:t>
            </a:r>
            <a:r>
              <a:rPr lang="en-US" sz="1300" b="1" dirty="0">
                <a:cs typeface="Arial"/>
              </a:rPr>
              <a:t>Steering Committee</a:t>
            </a:r>
          </a:p>
          <a:p>
            <a:pPr>
              <a:lnSpc>
                <a:spcPct val="80000"/>
              </a:lnSpc>
            </a:pPr>
            <a:endParaRPr lang="en-US" sz="1000" b="1" dirty="0"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1300" b="1" dirty="0">
                <a:cs typeface="Arial"/>
              </a:rPr>
              <a:t>Director of The Ohio State University Comprehensive Cancer Center</a:t>
            </a:r>
          </a:p>
          <a:p>
            <a:pPr>
              <a:lnSpc>
                <a:spcPct val="80000"/>
              </a:lnSpc>
            </a:pPr>
            <a:endParaRPr lang="en-US" sz="1000" b="1" cap="all" baseline="0" dirty="0">
              <a:solidFill>
                <a:schemeClr val="accent1"/>
              </a:solidFill>
              <a:cs typeface="Arial"/>
            </a:endParaRPr>
          </a:p>
          <a:p>
            <a:r>
              <a:rPr lang="en-US" sz="1300" b="1" dirty="0"/>
              <a:t>CEO of the Arthur G. James Cancer Hospital and Richard J. Solove Research Institute</a:t>
            </a:r>
          </a:p>
          <a:p>
            <a:r>
              <a:rPr lang="en-US" sz="1300" dirty="0"/>
              <a:t> </a:t>
            </a:r>
          </a:p>
          <a:p>
            <a:pPr>
              <a:lnSpc>
                <a:spcPct val="80000"/>
              </a:lnSpc>
            </a:pPr>
            <a:endParaRPr lang="en-US" sz="1400" b="1" cap="all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4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8" t="1669" r="3994" b="2072"/>
          <a:stretch/>
        </p:blipFill>
        <p:spPr>
          <a:xfrm>
            <a:off x="147457" y="906172"/>
            <a:ext cx="6454081" cy="34094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1168" y="82296"/>
            <a:ext cx="5934456" cy="538500"/>
          </a:xfrm>
        </p:spPr>
        <p:txBody>
          <a:bodyPr/>
          <a:lstStyle/>
          <a:p>
            <a:r>
              <a:rPr lang="en-US" b="1" dirty="0"/>
              <a:t>AACR CANCER PROGRESS REPORT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457" y="4231669"/>
            <a:ext cx="631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www.CancerProgressReport.org</a:t>
            </a:r>
          </a:p>
        </p:txBody>
      </p:sp>
    </p:spTree>
    <p:extLst>
      <p:ext uri="{BB962C8B-B14F-4D97-AF65-F5344CB8AC3E}">
        <p14:creationId xmlns:p14="http://schemas.microsoft.com/office/powerpoint/2010/main" val="67589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902" y="977997"/>
            <a:ext cx="2696679" cy="3742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487" y="1148911"/>
            <a:ext cx="3062128" cy="35716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THERE HAS BEEN MAJOR PROGRESS </a:t>
            </a:r>
            <a:br>
              <a:rPr lang="en-US" b="1" dirty="0"/>
            </a:br>
            <a:r>
              <a:rPr lang="en-US" b="1" dirty="0"/>
              <a:t>AGAINST CANCER IN THE U.S.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3976AC-6852-4930-B44E-CDC85976B76A}"/>
              </a:ext>
            </a:extLst>
          </p:cNvPr>
          <p:cNvSpPr txBox="1"/>
          <p:nvPr/>
        </p:nvSpPr>
        <p:spPr>
          <a:xfrm>
            <a:off x="2395728" y="4617720"/>
            <a:ext cx="4892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i="1">
                <a:solidFill>
                  <a:prstClr val="black"/>
                </a:solidFill>
              </a:rPr>
              <a:t>American Association for Cancer Research Cancer Progress Report 2017</a:t>
            </a:r>
            <a:endParaRPr lang="en-US" sz="1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3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75" y="896652"/>
            <a:ext cx="6338149" cy="849851"/>
          </a:xfrm>
        </p:spPr>
        <p:txBody>
          <a:bodyPr/>
          <a:lstStyle/>
          <a:p>
            <a:r>
              <a:rPr lang="en-US" sz="1800" dirty="0"/>
              <a:t>Since August 2016, the FDA has approved 16 new drugs;</a:t>
            </a:r>
          </a:p>
          <a:p>
            <a:r>
              <a:rPr lang="en-US" sz="1800" dirty="0"/>
              <a:t>New uses for eight previously-approved drugs; and</a:t>
            </a:r>
          </a:p>
          <a:p>
            <a:r>
              <a:rPr lang="en-US" sz="1800" dirty="0"/>
              <a:t>One new optical imaging agent.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8" t="2349" r="10918" b="29669"/>
          <a:stretch/>
        </p:blipFill>
        <p:spPr>
          <a:xfrm>
            <a:off x="246888" y="1962844"/>
            <a:ext cx="1728087" cy="1648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9" r="12995" b="10609"/>
          <a:stretch/>
        </p:blipFill>
        <p:spPr>
          <a:xfrm>
            <a:off x="1974976" y="1958816"/>
            <a:ext cx="1739339" cy="1662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C682DB-056E-45C4-9692-DC4941C382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90" t="-1" r="10298" b="45190"/>
          <a:stretch/>
        </p:blipFill>
        <p:spPr>
          <a:xfrm>
            <a:off x="5489529" y="1949671"/>
            <a:ext cx="1737725" cy="1662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1BBEC6-D99A-4702-BE00-9C2A37D0E6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31" t="8687" r="15338" b="13610"/>
          <a:stretch/>
        </p:blipFill>
        <p:spPr>
          <a:xfrm>
            <a:off x="3726933" y="1949672"/>
            <a:ext cx="1737354" cy="1662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2C2D32-34BC-458B-96CB-862E8C572C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50" r="2096" b="7334"/>
          <a:stretch/>
        </p:blipFill>
        <p:spPr>
          <a:xfrm>
            <a:off x="7239872" y="1949672"/>
            <a:ext cx="1740277" cy="166791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0979" y="166129"/>
            <a:ext cx="5439648" cy="712236"/>
          </a:xfrm>
        </p:spPr>
        <p:txBody>
          <a:bodyPr/>
          <a:lstStyle/>
          <a:p>
            <a:r>
              <a:rPr lang="en-US" b="1" dirty="0"/>
              <a:t>RESEARCH CONTINUES TO POWER </a:t>
            </a:r>
            <a:br>
              <a:rPr lang="en-US" b="1" dirty="0"/>
            </a:br>
            <a:r>
              <a:rPr lang="en-US" b="1" dirty="0"/>
              <a:t>ADVANCES FOR PATIENTS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086" y="3557516"/>
            <a:ext cx="12012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Teri Woodhull</a:t>
            </a:r>
          </a:p>
          <a:p>
            <a:r>
              <a:rPr lang="en-US" sz="1000" dirty="0"/>
              <a:t>Ovarian Cancer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7501" y="3557516"/>
            <a:ext cx="19303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" b="1" dirty="0"/>
              <a:t>Evan Freiberg, MD, PhD</a:t>
            </a:r>
          </a:p>
          <a:p>
            <a:r>
              <a:rPr lang="en-US" sz="1000" dirty="0" err="1"/>
              <a:t>Leiomyosarcoma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3716866" y="3557516"/>
            <a:ext cx="15103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Bill McCone</a:t>
            </a:r>
          </a:p>
          <a:p>
            <a:r>
              <a:rPr lang="en-US" sz="1000" dirty="0"/>
              <a:t>Head and Neck Cancer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58756" y="3557516"/>
            <a:ext cx="14798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Carrie Best</a:t>
            </a:r>
          </a:p>
          <a:p>
            <a:r>
              <a:rPr lang="en-US" sz="1000" dirty="0"/>
              <a:t>Merkel Cell Carcinoma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00646" y="3557516"/>
            <a:ext cx="18181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Adrienne Skinner</a:t>
            </a:r>
          </a:p>
          <a:p>
            <a:r>
              <a:rPr lang="en-US" sz="1000" dirty="0"/>
              <a:t>Metastatic Ampullary Cancer</a:t>
            </a:r>
          </a:p>
        </p:txBody>
      </p:sp>
    </p:spTree>
    <p:extLst>
      <p:ext uri="{BB962C8B-B14F-4D97-AF65-F5344CB8AC3E}">
        <p14:creationId xmlns:p14="http://schemas.microsoft.com/office/powerpoint/2010/main" val="2974906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87" y="685145"/>
            <a:ext cx="5632705" cy="40662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6927" y="41815"/>
            <a:ext cx="5538875" cy="521208"/>
          </a:xfrm>
        </p:spPr>
        <p:txBody>
          <a:bodyPr/>
          <a:lstStyle/>
          <a:p>
            <a:r>
              <a:rPr lang="en-US" b="1" dirty="0"/>
              <a:t>THE EVOLUTION OF CANCER CARE</a:t>
            </a:r>
          </a:p>
        </p:txBody>
      </p:sp>
    </p:spTree>
    <p:extLst>
      <p:ext uri="{BB962C8B-B14F-4D97-AF65-F5344CB8AC3E}">
        <p14:creationId xmlns:p14="http://schemas.microsoft.com/office/powerpoint/2010/main" val="145233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D3D9-301A-4F5B-B202-FA7F63B3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1" y="338429"/>
            <a:ext cx="5439648" cy="621691"/>
          </a:xfrm>
        </p:spPr>
        <p:txBody>
          <a:bodyPr/>
          <a:lstStyle/>
          <a:p>
            <a:r>
              <a:rPr lang="en-US" b="1" dirty="0"/>
              <a:t>TARGETED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5C99F-9AE5-41E0-9952-57E3DDAB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80743"/>
            <a:ext cx="6888480" cy="338126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Therapies directed to the molecules </a:t>
            </a:r>
            <a:br>
              <a:rPr lang="en-US" dirty="0"/>
            </a:br>
            <a:r>
              <a:rPr lang="en-US" dirty="0"/>
              <a:t>involved in different aspects of the </a:t>
            </a:r>
            <a:br>
              <a:rPr lang="en-US" dirty="0"/>
            </a:br>
            <a:r>
              <a:rPr lang="en-US" dirty="0"/>
              <a:t>cancer process </a:t>
            </a:r>
            <a:r>
              <a:rPr lang="en-US" b="1" dirty="0"/>
              <a:t>target</a:t>
            </a:r>
            <a:r>
              <a:rPr lang="en-US" dirty="0"/>
              <a:t> the cells </a:t>
            </a:r>
            <a:br>
              <a:rPr lang="en-US" dirty="0"/>
            </a:br>
            <a:r>
              <a:rPr lang="en-US" dirty="0"/>
              <a:t>within a tumor more </a:t>
            </a:r>
            <a:r>
              <a:rPr lang="en-US" b="1" dirty="0"/>
              <a:t>precisely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than chemotherapy.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 greater precision of these drugs </a:t>
            </a:r>
            <a:br>
              <a:rPr lang="en-US" dirty="0"/>
            </a:br>
            <a:r>
              <a:rPr lang="en-US" dirty="0"/>
              <a:t>tends to make them more effective </a:t>
            </a:r>
            <a:br>
              <a:rPr lang="en-US" dirty="0"/>
            </a:br>
            <a:r>
              <a:rPr lang="en-US" dirty="0"/>
              <a:t>and less toxic.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Targeted therapies are central 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/>
              <a:t>precision medicine.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16D7A-920B-4D07-BB60-2EDF2A88E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6163" y="1055975"/>
            <a:ext cx="3652298" cy="37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31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C7DE-A47D-4F2A-B939-0CFFC955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3" y="213496"/>
            <a:ext cx="5374283" cy="523981"/>
          </a:xfrm>
        </p:spPr>
        <p:txBody>
          <a:bodyPr/>
          <a:lstStyle/>
          <a:p>
            <a:r>
              <a:rPr lang="en-US" b="1" dirty="0"/>
              <a:t>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62B4F-4EE5-477C-AADE-96488299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14413"/>
            <a:ext cx="8496518" cy="803937"/>
          </a:xfrm>
        </p:spPr>
        <p:txBody>
          <a:bodyPr/>
          <a:lstStyle/>
          <a:p>
            <a:r>
              <a:rPr lang="en-US" dirty="0"/>
              <a:t>Cancer immunotherapies work by unleashing the power of a patient’s immune system to fight cancer the way it fights the cold virus.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22"/>
          <a:stretch/>
        </p:blipFill>
        <p:spPr>
          <a:xfrm>
            <a:off x="156753" y="1818350"/>
            <a:ext cx="8856617" cy="2904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5456" y="4581145"/>
            <a:ext cx="4465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American Association for Cancer Research Cancer Progress Report 2017</a:t>
            </a:r>
          </a:p>
        </p:txBody>
      </p:sp>
    </p:spTree>
    <p:extLst>
      <p:ext uri="{BB962C8B-B14F-4D97-AF65-F5344CB8AC3E}">
        <p14:creationId xmlns:p14="http://schemas.microsoft.com/office/powerpoint/2010/main" val="43665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CR 2014 Theme">
      <a:dk1>
        <a:sysClr val="windowText" lastClr="000000"/>
      </a:dk1>
      <a:lt1>
        <a:sysClr val="window" lastClr="FFFFFF"/>
      </a:lt1>
      <a:dk2>
        <a:srgbClr val="6A737B"/>
      </a:dk2>
      <a:lt2>
        <a:srgbClr val="F2F2F2"/>
      </a:lt2>
      <a:accent1>
        <a:srgbClr val="50B848"/>
      </a:accent1>
      <a:accent2>
        <a:srgbClr val="005CAB"/>
      </a:accent2>
      <a:accent3>
        <a:srgbClr val="00A4E4"/>
      </a:accent3>
      <a:accent4>
        <a:srgbClr val="6A737B"/>
      </a:accent4>
      <a:accent5>
        <a:srgbClr val="ED1849"/>
      </a:accent5>
      <a:accent6>
        <a:srgbClr val="FFC425"/>
      </a:accent6>
      <a:hlink>
        <a:srgbClr val="50B848"/>
      </a:hlink>
      <a:folHlink>
        <a:srgbClr val="C1D8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854</TotalTime>
  <Words>548</Words>
  <Application>Microsoft Office PowerPoint</Application>
  <PresentationFormat>On-screen Show (16:9)</PresentationFormat>
  <Paragraphs>124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Courier New</vt:lpstr>
      <vt:lpstr>Lucida Grande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AACR CANCER PROGRESS REPORT 2017</vt:lpstr>
      <vt:lpstr>THERE HAS BEEN MAJOR PROGRESS  AGAINST CANCER IN THE U.S.</vt:lpstr>
      <vt:lpstr>RESEARCH CONTINUES TO POWER  ADVANCES FOR PATIENTS</vt:lpstr>
      <vt:lpstr>THE EVOLUTION OF CANCER CARE</vt:lpstr>
      <vt:lpstr>TARGETED THERAPY</vt:lpstr>
      <vt:lpstr>IMMUNOTHERAPY</vt:lpstr>
      <vt:lpstr>WHAT IS BIG DATA?</vt:lpstr>
      <vt:lpstr>CANCER: MORE WORK TO BE DONE</vt:lpstr>
      <vt:lpstr>PREVENTING CANCER</vt:lpstr>
      <vt:lpstr>U.S. CANCER HEALTH DISPARITIES</vt:lpstr>
      <vt:lpstr>PowerPoint Presentation</vt:lpstr>
      <vt:lpstr>ABOUT ME:</vt:lpstr>
      <vt:lpstr>THE CLINICAL TRIAL THAT SAVED ME</vt:lpstr>
      <vt:lpstr>PowerPoint Presentation</vt:lpstr>
      <vt:lpstr>MORE PROGRESS, MORE HOPE, AND MORE LIFE CAN BE ACHIEVED FOR THE BENEFIT OF CANCER PATIENTS</vt:lpstr>
      <vt:lpstr>NATIONAL INSTITUTES OF HEALTH –  Cornerstone of Medical Research in the United States</vt:lpstr>
      <vt:lpstr>MOMENTUM FOR MEDICAL RESEARCH FUNDING</vt:lpstr>
      <vt:lpstr>CONGRESSIONAL SUPPORT FOR MEDICAL RESEARCH</vt:lpstr>
      <vt:lpstr>AACR ADVOCACY RESOURCES</vt:lpstr>
      <vt:lpstr>AACR ADVOCACY RESOURCES</vt:lpstr>
      <vt:lpstr>MORE WAYS TO GET INVOLVED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Salis-Silverman, Rachel</cp:lastModifiedBy>
  <cp:revision>174</cp:revision>
  <cp:lastPrinted>2017-10-16T20:50:51Z</cp:lastPrinted>
  <dcterms:created xsi:type="dcterms:W3CDTF">2010-04-12T23:12:02Z</dcterms:created>
  <dcterms:modified xsi:type="dcterms:W3CDTF">2017-10-17T13:48:46Z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