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9" r:id="rId2"/>
    <p:sldMasterId id="2147483802" r:id="rId3"/>
  </p:sldMasterIdLst>
  <p:notesMasterIdLst>
    <p:notesMasterId r:id="rId16"/>
  </p:notesMasterIdLst>
  <p:sldIdLst>
    <p:sldId id="256" r:id="rId4"/>
    <p:sldId id="494" r:id="rId5"/>
    <p:sldId id="497" r:id="rId6"/>
    <p:sldId id="523" r:id="rId7"/>
    <p:sldId id="511" r:id="rId8"/>
    <p:sldId id="258" r:id="rId9"/>
    <p:sldId id="479" r:id="rId10"/>
    <p:sldId id="437" r:id="rId11"/>
    <p:sldId id="447" r:id="rId12"/>
    <p:sldId id="507" r:id="rId13"/>
    <p:sldId id="483" r:id="rId14"/>
    <p:sldId id="451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uliano, Anna R." initials="GAR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32E"/>
    <a:srgbClr val="0070C0"/>
    <a:srgbClr val="CC0000"/>
    <a:srgbClr val="190B6B"/>
    <a:srgbClr val="260F67"/>
    <a:srgbClr val="81C0EB"/>
    <a:srgbClr val="92B8DA"/>
    <a:srgbClr val="0DC0FF"/>
    <a:srgbClr val="500600"/>
    <a:srgbClr val="502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569" autoAdjust="0"/>
    <p:restoredTop sz="96029" autoAdjust="0"/>
  </p:normalViewPr>
  <p:slideViewPr>
    <p:cSldViewPr>
      <p:cViewPr varScale="1">
        <p:scale>
          <a:sx n="116" d="100"/>
          <a:sy n="116" d="100"/>
        </p:scale>
        <p:origin x="-269" y="-67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ustomXml" Target="../customXml/item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A3974-01BF-4D48-86FA-7D80CA7B0011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8CFAE-9719-4F37-8027-269A24FEF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01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Freepik.com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8CFAE-9719-4F37-8027-269A24FEF3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57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A99BC8-8A17-41C5-80D8-79C4E436788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7524" name="TextBox 6"/>
          <p:cNvSpPr txBox="1">
            <a:spLocks noChangeArrowheads="1"/>
          </p:cNvSpPr>
          <p:nvPr/>
        </p:nvSpPr>
        <p:spPr bwMode="auto">
          <a:xfrm>
            <a:off x="0" y="1573967"/>
            <a:ext cx="1118152" cy="398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9730" tIns="44865" rIns="89730" bIns="44865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Arial" charset="0"/>
              </a:rPr>
              <a:t>Chaturvedi 2011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latin typeface="Arial" charset="0"/>
              </a:rPr>
              <a:t>p4299, fig4A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D8D32C12-1259-D04A-90FB-164FEB96FB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1E9292-F271-2545-B07D-D6AF4E40B78B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909ED671-0D9B-2D4B-91D5-165B7B1564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F99EB0C-C421-644E-94A4-BE08CAEBDD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9027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045A-E811-47A2-B44D-8806AC40942E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F643-921D-4A81-B333-8D6069515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33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045A-E811-47A2-B44D-8806AC40942E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F643-921D-4A81-B333-8D6069515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1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045A-E811-47A2-B44D-8806AC40942E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F643-921D-4A81-B333-8D6069515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47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5"/>
          <p:cNvCxnSpPr>
            <a:cxnSpLocks noChangeShapeType="1"/>
          </p:cNvCxnSpPr>
          <p:nvPr userDrawn="1"/>
        </p:nvCxnSpPr>
        <p:spPr bwMode="auto">
          <a:xfrm>
            <a:off x="693738" y="1656160"/>
            <a:ext cx="7777162" cy="0"/>
          </a:xfrm>
          <a:prstGeom prst="line">
            <a:avLst/>
          </a:prstGeom>
          <a:noFill/>
          <a:ln w="38100" cmpd="thickThin" algn="ctr">
            <a:solidFill>
              <a:schemeClr val="bg1"/>
            </a:solidFill>
            <a:miter lim="800000"/>
            <a:headEnd/>
            <a:tailEnd/>
          </a:ln>
        </p:spPr>
      </p:cxnSp>
      <p:sp>
        <p:nvSpPr>
          <p:cNvPr id="15872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2193" y="904875"/>
            <a:ext cx="7772400" cy="857250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872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1795571"/>
            <a:ext cx="7785100" cy="1314450"/>
          </a:xfrm>
        </p:spPr>
        <p:txBody>
          <a:bodyPr lIns="92075" tIns="46038" rIns="92075" bIns="46038"/>
          <a:lstStyle>
            <a:lvl1pPr marL="0" indent="0" algn="l">
              <a:buFont typeface="Wingdings" pitchFamily="2" charset="2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940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693738" y="914400"/>
            <a:ext cx="7777162" cy="0"/>
          </a:xfrm>
          <a:prstGeom prst="line">
            <a:avLst/>
          </a:prstGeom>
          <a:noFill/>
          <a:ln w="38100" cmpd="thickThin" algn="ctr">
            <a:solidFill>
              <a:schemeClr val="bg1"/>
            </a:solidFill>
            <a:miter lim="800000"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6213" indent="-176213">
              <a:defRPr/>
            </a:lvl1pPr>
            <a:lvl2pPr marL="684213" indent="-227013">
              <a:defRPr/>
            </a:lvl2pPr>
            <a:lvl3pPr marL="1090613" indent="-176213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48600" y="4670822"/>
            <a:ext cx="609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0BF3F-717A-4FF4-B57F-A662785A66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47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91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7619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/>
          <p:cNvCxnSpPr>
            <a:cxnSpLocks noChangeShapeType="1"/>
          </p:cNvCxnSpPr>
          <p:nvPr userDrawn="1"/>
        </p:nvCxnSpPr>
        <p:spPr bwMode="auto">
          <a:xfrm>
            <a:off x="693738" y="914400"/>
            <a:ext cx="7777162" cy="0"/>
          </a:xfrm>
          <a:prstGeom prst="line">
            <a:avLst/>
          </a:prstGeom>
          <a:noFill/>
          <a:ln w="38100" cmpd="thickThin" algn="ctr">
            <a:solidFill>
              <a:schemeClr val="bg1"/>
            </a:solidFill>
            <a:miter lim="800000"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06091"/>
            <a:ext cx="3810000" cy="3471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6091"/>
            <a:ext cx="3810000" cy="3471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B1211-BC87-4021-8129-C6D5213B21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23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>
            <a:cxnSpLocks noChangeShapeType="1"/>
          </p:cNvCxnSpPr>
          <p:nvPr userDrawn="1"/>
        </p:nvCxnSpPr>
        <p:spPr bwMode="auto">
          <a:xfrm>
            <a:off x="693738" y="914400"/>
            <a:ext cx="7777162" cy="0"/>
          </a:xfrm>
          <a:prstGeom prst="line">
            <a:avLst/>
          </a:prstGeom>
          <a:noFill/>
          <a:ln w="38100" cmpd="thickThin" algn="ctr">
            <a:solidFill>
              <a:schemeClr val="bg1"/>
            </a:solidFill>
            <a:miter lim="800000"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493" y="47625"/>
            <a:ext cx="8239846" cy="85292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102846"/>
            <a:ext cx="3840480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1631159"/>
            <a:ext cx="3840480" cy="2946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1184" y="1102846"/>
            <a:ext cx="3840480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1184" y="1631159"/>
            <a:ext cx="3840480" cy="2946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63246-FD7E-4965-BD48-CB2EDC1FDF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448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0"/>
          <p:cNvCxnSpPr>
            <a:cxnSpLocks noChangeShapeType="1"/>
          </p:cNvCxnSpPr>
          <p:nvPr userDrawn="1"/>
        </p:nvCxnSpPr>
        <p:spPr bwMode="auto">
          <a:xfrm>
            <a:off x="693738" y="914400"/>
            <a:ext cx="7777162" cy="0"/>
          </a:xfrm>
          <a:prstGeom prst="line">
            <a:avLst/>
          </a:prstGeom>
          <a:noFill/>
          <a:ln w="38100" cmpd="thickThin" algn="ctr">
            <a:solidFill>
              <a:schemeClr val="bg1"/>
            </a:solidFill>
            <a:miter lim="800000"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C6E95-4895-4A07-9C48-42397A1EAB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951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CC6A4-6908-4E3C-ABF4-8C196A1352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10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30D4D-06CB-4E61-B76C-0A2E3573BD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8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045A-E811-47A2-B44D-8806AC40942E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F643-921D-4A81-B333-8D6069515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81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6B578-64D1-4DA6-ACEF-09566A84D4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30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693738" y="914400"/>
            <a:ext cx="7777162" cy="0"/>
          </a:xfrm>
          <a:prstGeom prst="line">
            <a:avLst/>
          </a:prstGeom>
          <a:noFill/>
          <a:ln w="38100" cmpd="thickThin" algn="ctr">
            <a:solidFill>
              <a:schemeClr val="bg1"/>
            </a:solidFill>
            <a:miter lim="800000"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2D739-BFD0-4D6C-9532-4316ABD683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041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693738" y="914400"/>
            <a:ext cx="7777162" cy="0"/>
          </a:xfrm>
          <a:prstGeom prst="line">
            <a:avLst/>
          </a:prstGeom>
          <a:noFill/>
          <a:ln w="38100" cmpd="thickThin" algn="ctr">
            <a:solidFill>
              <a:schemeClr val="bg1"/>
            </a:solidFill>
            <a:miter lim="800000"/>
            <a:headEnd/>
            <a:tailEnd/>
          </a:ln>
        </p:spPr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EAEE1-254C-483A-9C65-93CBFD2E56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168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02" y="47625"/>
            <a:ext cx="7766627" cy="8529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2C8E0-DF7D-4592-A7FD-EF102D7D17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2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045A-E811-47A2-B44D-8806AC4094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F643-921D-4A81-B333-8D606951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020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045A-E811-47A2-B44D-8806AC4094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F643-921D-4A81-B333-8D606951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827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045A-E811-47A2-B44D-8806AC4094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F643-921D-4A81-B333-8D606951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651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045A-E811-47A2-B44D-8806AC4094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F643-921D-4A81-B333-8D606951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4299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045A-E811-47A2-B44D-8806AC4094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F643-921D-4A81-B333-8D606951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7881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045A-E811-47A2-B44D-8806AC4094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F643-921D-4A81-B333-8D606951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33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045A-E811-47A2-B44D-8806AC40942E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F643-921D-4A81-B333-8D6069515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735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045A-E811-47A2-B44D-8806AC4094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F643-921D-4A81-B333-8D606951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4780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045A-E811-47A2-B44D-8806AC4094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F643-921D-4A81-B333-8D606951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1855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045A-E811-47A2-B44D-8806AC4094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F643-921D-4A81-B333-8D606951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6480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045A-E811-47A2-B44D-8806AC4094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F643-921D-4A81-B333-8D606951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7767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045A-E811-47A2-B44D-8806AC4094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F643-921D-4A81-B333-8D606951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325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045A-E811-47A2-B44D-8806AC40942E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F643-921D-4A81-B333-8D6069515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98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045A-E811-47A2-B44D-8806AC40942E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F643-921D-4A81-B333-8D6069515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045A-E811-47A2-B44D-8806AC40942E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F643-921D-4A81-B333-8D6069515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7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045A-E811-47A2-B44D-8806AC40942E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F643-921D-4A81-B333-8D6069515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9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045A-E811-47A2-B44D-8806AC40942E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F643-921D-4A81-B333-8D6069515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69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045A-E811-47A2-B44D-8806AC40942E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F643-921D-4A81-B333-8D6069515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4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5045A-E811-47A2-B44D-8806AC40942E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1F643-921D-4A81-B333-8D6069515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0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1672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77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50199" y="4670822"/>
            <a:ext cx="6127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763001-A746-4C37-9B81-55C5960EE90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01328"/>
            <a:ext cx="7772400" cy="347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29" name="Straight Connector 10"/>
          <p:cNvCxnSpPr>
            <a:cxnSpLocks noChangeShapeType="1"/>
          </p:cNvCxnSpPr>
          <p:nvPr userDrawn="1"/>
        </p:nvCxnSpPr>
        <p:spPr bwMode="auto">
          <a:xfrm>
            <a:off x="693738" y="914400"/>
            <a:ext cx="7777162" cy="0"/>
          </a:xfrm>
          <a:prstGeom prst="line">
            <a:avLst/>
          </a:prstGeom>
          <a:noFill/>
          <a:ln w="38100" cmpd="thickThin" algn="ctr">
            <a:solidFill>
              <a:schemeClr val="bg1"/>
            </a:solidFill>
            <a:miter lim="800000"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96411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–"/>
        <a:defRPr sz="20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5045A-E811-47A2-B44D-8806AC4094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1F643-921D-4A81-B333-8D606951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04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4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43050"/>
          </a:xfr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Let’s End 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dirty="0">
                <a:solidFill>
                  <a:schemeClr val="bg1"/>
                </a:solidFill>
              </a:rPr>
              <a:t>HPV-Related Cancers</a:t>
            </a:r>
          </a:p>
        </p:txBody>
      </p:sp>
      <p:pic>
        <p:nvPicPr>
          <p:cNvPr id="4" name="Picture 4" descr="Moffitt Exterior for poster"/>
          <p:cNvPicPr>
            <a:picLocks noChangeAspect="1" noChangeArrowheads="1"/>
          </p:cNvPicPr>
          <p:nvPr/>
        </p:nvPicPr>
        <p:blipFill>
          <a:blip r:embed="rId2" cstate="print"/>
          <a:srcRect t="15680"/>
          <a:stretch>
            <a:fillRect/>
          </a:stretch>
        </p:blipFill>
        <p:spPr bwMode="auto">
          <a:xfrm>
            <a:off x="486230" y="3067049"/>
            <a:ext cx="7971970" cy="1714501"/>
          </a:xfrm>
          <a:prstGeom prst="rect">
            <a:avLst/>
          </a:prstGeom>
          <a:noFill/>
          <a:ln>
            <a:noFill/>
          </a:ln>
          <a:effectLst>
            <a:softEdge rad="381000"/>
          </a:effectLst>
        </p:spPr>
      </p:pic>
      <p:sp>
        <p:nvSpPr>
          <p:cNvPr id="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200" y="1714500"/>
            <a:ext cx="8839200" cy="131445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Anna R Giuliano, PhD  </a:t>
            </a:r>
          </a:p>
          <a:p>
            <a:r>
              <a:rPr lang="en-US" dirty="0">
                <a:latin typeface="Calibri" panose="020F0502020204030204" pitchFamily="34" charset="0"/>
              </a:rPr>
              <a:t>Center for Immunization and Infection Research </a:t>
            </a:r>
          </a:p>
          <a:p>
            <a:r>
              <a:rPr lang="en-US" dirty="0">
                <a:latin typeface="Calibri" panose="020F0502020204030204" pitchFamily="34" charset="0"/>
              </a:rPr>
              <a:t>in Cancer (CIIRC)</a:t>
            </a:r>
          </a:p>
          <a:p>
            <a:r>
              <a:rPr lang="en-US" dirty="0">
                <a:latin typeface="Calibri" panose="020F0502020204030204" pitchFamily="34" charset="0"/>
              </a:rPr>
              <a:t>Moffitt Cancer Center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629151"/>
            <a:ext cx="527885" cy="44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2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-1"/>
            <a:ext cx="9153525" cy="135255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-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Countries that have declared they will be the </a:t>
            </a:r>
            <a:r>
              <a:rPr lang="en-US" sz="4000" b="1" u="sng" dirty="0">
                <a:solidFill>
                  <a:schemeClr val="bg1"/>
                </a:solidFill>
              </a:rPr>
              <a:t>first</a:t>
            </a:r>
            <a:r>
              <a:rPr lang="en-US" sz="4000" b="1" dirty="0">
                <a:solidFill>
                  <a:schemeClr val="bg1"/>
                </a:solidFill>
              </a:rPr>
              <a:t> to eliminate cervical cancer: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70" y="1428750"/>
            <a:ext cx="3794480" cy="2962275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92" y="1504950"/>
            <a:ext cx="3810708" cy="289560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4498922"/>
            <a:ext cx="2171700" cy="587427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570421"/>
            <a:ext cx="6096000" cy="43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5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1"/>
            <a:ext cx="9144000" cy="48209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9050" y="0"/>
            <a:ext cx="9173936" cy="51435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52401" y="971550"/>
            <a:ext cx="9002485" cy="16573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tx2"/>
                </a:solidFill>
              </a:rPr>
              <a:t>We </a:t>
            </a:r>
            <a:r>
              <a:rPr lang="en-US" sz="4800" b="1" u="sng" dirty="0">
                <a:solidFill>
                  <a:schemeClr val="tx2"/>
                </a:solidFill>
              </a:rPr>
              <a:t>have</a:t>
            </a:r>
            <a:r>
              <a:rPr lang="en-US" sz="4800" b="1" dirty="0">
                <a:solidFill>
                  <a:schemeClr val="tx2"/>
                </a:solidFill>
              </a:rPr>
              <a:t> the tools to eliminate HPV-related cancers, starting with cervical cancer</a:t>
            </a: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781050" y="2857500"/>
            <a:ext cx="7543800" cy="16573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/>
              <a:t>“Knowing is not enough; we must apply.  </a:t>
            </a:r>
          </a:p>
          <a:p>
            <a:pPr marL="0" indent="0">
              <a:buNone/>
            </a:pPr>
            <a:r>
              <a:rPr lang="en-US" b="1" i="1" dirty="0"/>
              <a:t>Willing is not enough; we must do.”</a:t>
            </a:r>
          </a:p>
          <a:p>
            <a:pPr marL="0" indent="0">
              <a:buNone/>
            </a:pPr>
            <a:endParaRPr lang="en-US" sz="1800" b="1" i="1" dirty="0"/>
          </a:p>
          <a:p>
            <a:pPr marL="0" indent="0" algn="ctr">
              <a:buNone/>
            </a:pPr>
            <a:r>
              <a:rPr lang="en-US" b="1" i="1" dirty="0"/>
              <a:t>-Goethe</a:t>
            </a:r>
          </a:p>
        </p:txBody>
      </p:sp>
    </p:spTree>
    <p:extLst>
      <p:ext uri="{BB962C8B-B14F-4D97-AF65-F5344CB8AC3E}">
        <p14:creationId xmlns:p14="http://schemas.microsoft.com/office/powerpoint/2010/main" val="3177253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hlm\data\home\giuliaar$\Desktop\Finish-Line-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89" y="0"/>
            <a:ext cx="919273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61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0" contras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96400" cy="5159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680256"/>
            <a:ext cx="8305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Every 2 minutes 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one more woman dies from cervical cancer</a:t>
            </a:r>
          </a:p>
        </p:txBody>
      </p:sp>
    </p:spTree>
    <p:extLst>
      <p:ext uri="{BB962C8B-B14F-4D97-AF65-F5344CB8AC3E}">
        <p14:creationId xmlns:p14="http://schemas.microsoft.com/office/powerpoint/2010/main" val="3576738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0B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742950"/>
            <a:ext cx="6096000" cy="3581400"/>
          </a:xfrm>
        </p:spPr>
        <p:txBody>
          <a:bodyPr>
            <a:normAutofit fontScale="85000" lnSpcReduction="20000"/>
          </a:bodyPr>
          <a:lstStyle/>
          <a:p>
            <a:pPr algn="ctr"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Human Papillomavirus (HPV) is a common virus</a:t>
            </a:r>
          </a:p>
          <a:p>
            <a:pPr algn="ctr"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1 out of 20 cancers in men and women is caused by HPV</a:t>
            </a:r>
          </a:p>
          <a:p>
            <a:pPr marL="0" indent="0" algn="ctr">
              <a:spcAft>
                <a:spcPts val="1200"/>
              </a:spcAft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&gt;$10 billion are spent annually in the US to diagnose and treat HPV-related diseases</a:t>
            </a:r>
          </a:p>
          <a:p>
            <a:pPr marL="0" indent="0" algn="ctr">
              <a:spcAft>
                <a:spcPts val="1200"/>
              </a:spcAft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28750"/>
            <a:ext cx="194767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78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964396" y="2023088"/>
            <a:ext cx="1078907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prstClr val="black"/>
                </a:solidFill>
              </a:rPr>
              <a:t>80%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94093" y="3902800"/>
            <a:ext cx="1078907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prstClr val="black"/>
                </a:solidFill>
              </a:rPr>
              <a:t>50%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46017" y="4717745"/>
            <a:ext cx="1078907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prstClr val="black"/>
                </a:solidFill>
              </a:rPr>
              <a:t>50%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89946" y="3964948"/>
            <a:ext cx="1078907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prstClr val="black"/>
                </a:solidFill>
              </a:rPr>
              <a:t>80%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18522" y="2019773"/>
            <a:ext cx="1078907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prstClr val="black"/>
                </a:solidFill>
              </a:rPr>
              <a:t>50%</a:t>
            </a:r>
          </a:p>
        </p:txBody>
      </p:sp>
      <p:sp>
        <p:nvSpPr>
          <p:cNvPr id="4" name="Rectangle 3"/>
          <p:cNvSpPr/>
          <p:nvPr/>
        </p:nvSpPr>
        <p:spPr>
          <a:xfrm>
            <a:off x="4651154" y="1200150"/>
            <a:ext cx="1078907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prstClr val="black"/>
                </a:solidFill>
              </a:rPr>
              <a:t>100%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620498" y="1123950"/>
            <a:ext cx="3947541" cy="3964810"/>
            <a:chOff x="2287464" y="1156971"/>
            <a:chExt cx="4273983" cy="5421672"/>
          </a:xfrm>
        </p:grpSpPr>
        <p:sp>
          <p:nvSpPr>
            <p:cNvPr id="6" name="Freeform 5"/>
            <p:cNvSpPr/>
            <p:nvPr/>
          </p:nvSpPr>
          <p:spPr>
            <a:xfrm>
              <a:off x="3679647" y="3031048"/>
              <a:ext cx="1441395" cy="1649782"/>
            </a:xfrm>
            <a:custGeom>
              <a:avLst/>
              <a:gdLst>
                <a:gd name="connsiteX0" fmla="*/ 0 w 1342578"/>
                <a:gd name="connsiteY0" fmla="*/ 671289 h 1342578"/>
                <a:gd name="connsiteX1" fmla="*/ 671289 w 1342578"/>
                <a:gd name="connsiteY1" fmla="*/ 0 h 1342578"/>
                <a:gd name="connsiteX2" fmla="*/ 1342578 w 1342578"/>
                <a:gd name="connsiteY2" fmla="*/ 671289 h 1342578"/>
                <a:gd name="connsiteX3" fmla="*/ 671289 w 1342578"/>
                <a:gd name="connsiteY3" fmla="*/ 1342578 h 1342578"/>
                <a:gd name="connsiteX4" fmla="*/ 0 w 1342578"/>
                <a:gd name="connsiteY4" fmla="*/ 671289 h 134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578" h="1342578">
                  <a:moveTo>
                    <a:pt x="0" y="671289"/>
                  </a:moveTo>
                  <a:cubicBezTo>
                    <a:pt x="0" y="300546"/>
                    <a:pt x="300546" y="0"/>
                    <a:pt x="671289" y="0"/>
                  </a:cubicBezTo>
                  <a:cubicBezTo>
                    <a:pt x="1042032" y="0"/>
                    <a:pt x="1342578" y="300546"/>
                    <a:pt x="1342578" y="671289"/>
                  </a:cubicBezTo>
                  <a:cubicBezTo>
                    <a:pt x="1342578" y="1042032"/>
                    <a:pt x="1042032" y="1342578"/>
                    <a:pt x="671289" y="1342578"/>
                  </a:cubicBezTo>
                  <a:cubicBezTo>
                    <a:pt x="300546" y="1342578"/>
                    <a:pt x="0" y="1042032"/>
                    <a:pt x="0" y="671289"/>
                  </a:cubicBezTo>
                  <a:close/>
                </a:path>
              </a:pathLst>
            </a:custGeom>
            <a:solidFill>
              <a:srgbClr val="00277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6146" tIns="246146" rIns="246146" bIns="246146" numCol="1" spcCol="1270" anchor="ctr" anchorCtr="0">
              <a:noAutofit/>
            </a:bodyPr>
            <a:lstStyle/>
            <a:p>
              <a:pPr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00" dirty="0">
                  <a:solidFill>
                    <a:prstClr val="white"/>
                  </a:solidFill>
                </a:rPr>
                <a:t>HPV</a:t>
              </a:r>
            </a:p>
          </p:txBody>
        </p:sp>
        <p:sp>
          <p:nvSpPr>
            <p:cNvPr id="7" name="Freeform 6"/>
            <p:cNvSpPr/>
            <p:nvPr/>
          </p:nvSpPr>
          <p:spPr>
            <a:xfrm rot="16200000">
              <a:off x="4277989" y="2726701"/>
              <a:ext cx="229281" cy="276892"/>
            </a:xfrm>
            <a:custGeom>
              <a:avLst/>
              <a:gdLst>
                <a:gd name="connsiteX0" fmla="*/ 0 w 284395"/>
                <a:gd name="connsiteY0" fmla="*/ 91295 h 456476"/>
                <a:gd name="connsiteX1" fmla="*/ 142198 w 284395"/>
                <a:gd name="connsiteY1" fmla="*/ 91295 h 456476"/>
                <a:gd name="connsiteX2" fmla="*/ 142198 w 284395"/>
                <a:gd name="connsiteY2" fmla="*/ 0 h 456476"/>
                <a:gd name="connsiteX3" fmla="*/ 284395 w 284395"/>
                <a:gd name="connsiteY3" fmla="*/ 228238 h 456476"/>
                <a:gd name="connsiteX4" fmla="*/ 142198 w 284395"/>
                <a:gd name="connsiteY4" fmla="*/ 456476 h 456476"/>
                <a:gd name="connsiteX5" fmla="*/ 142198 w 284395"/>
                <a:gd name="connsiteY5" fmla="*/ 365181 h 456476"/>
                <a:gd name="connsiteX6" fmla="*/ 0 w 284395"/>
                <a:gd name="connsiteY6" fmla="*/ 365181 h 456476"/>
                <a:gd name="connsiteX7" fmla="*/ 0 w 284395"/>
                <a:gd name="connsiteY7" fmla="*/ 91295 h 45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4395" h="456476">
                  <a:moveTo>
                    <a:pt x="0" y="91295"/>
                  </a:moveTo>
                  <a:lnTo>
                    <a:pt x="142198" y="91295"/>
                  </a:lnTo>
                  <a:lnTo>
                    <a:pt x="142198" y="0"/>
                  </a:lnTo>
                  <a:lnTo>
                    <a:pt x="284395" y="228238"/>
                  </a:lnTo>
                  <a:lnTo>
                    <a:pt x="142198" y="456476"/>
                  </a:lnTo>
                  <a:lnTo>
                    <a:pt x="142198" y="365181"/>
                  </a:lnTo>
                  <a:lnTo>
                    <a:pt x="0" y="365181"/>
                  </a:lnTo>
                  <a:lnTo>
                    <a:pt x="0" y="91295"/>
                  </a:lnTo>
                  <a:close/>
                </a:path>
              </a:pathLst>
            </a:custGeom>
            <a:solidFill>
              <a:srgbClr val="8E9CC4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91295" rIns="85318" bIns="91294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3762279" y="1156971"/>
              <a:ext cx="1281643" cy="1541590"/>
            </a:xfrm>
            <a:custGeom>
              <a:avLst/>
              <a:gdLst>
                <a:gd name="connsiteX0" fmla="*/ 0 w 1342578"/>
                <a:gd name="connsiteY0" fmla="*/ 671289 h 1342578"/>
                <a:gd name="connsiteX1" fmla="*/ 671289 w 1342578"/>
                <a:gd name="connsiteY1" fmla="*/ 0 h 1342578"/>
                <a:gd name="connsiteX2" fmla="*/ 1342578 w 1342578"/>
                <a:gd name="connsiteY2" fmla="*/ 671289 h 1342578"/>
                <a:gd name="connsiteX3" fmla="*/ 671289 w 1342578"/>
                <a:gd name="connsiteY3" fmla="*/ 1342578 h 1342578"/>
                <a:gd name="connsiteX4" fmla="*/ 0 w 1342578"/>
                <a:gd name="connsiteY4" fmla="*/ 671289 h 134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578" h="1342578">
                  <a:moveTo>
                    <a:pt x="0" y="671289"/>
                  </a:moveTo>
                  <a:cubicBezTo>
                    <a:pt x="0" y="300546"/>
                    <a:pt x="300546" y="0"/>
                    <a:pt x="671289" y="0"/>
                  </a:cubicBezTo>
                  <a:cubicBezTo>
                    <a:pt x="1042032" y="0"/>
                    <a:pt x="1342578" y="300546"/>
                    <a:pt x="1342578" y="671289"/>
                  </a:cubicBezTo>
                  <a:cubicBezTo>
                    <a:pt x="1342578" y="1042032"/>
                    <a:pt x="1042032" y="1342578"/>
                    <a:pt x="671289" y="1342578"/>
                  </a:cubicBezTo>
                  <a:cubicBezTo>
                    <a:pt x="300546" y="1342578"/>
                    <a:pt x="0" y="1042032"/>
                    <a:pt x="0" y="671289"/>
                  </a:cubicBezTo>
                  <a:close/>
                </a:path>
              </a:pathLst>
            </a:custGeom>
            <a:solidFill>
              <a:srgbClr val="BA062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9476" tIns="219476" rIns="219476" bIns="219476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prstClr val="white"/>
                  </a:solidFill>
                </a:rPr>
                <a:t>Cervical Cancer</a:t>
              </a:r>
            </a:p>
          </p:txBody>
        </p:sp>
        <p:sp>
          <p:nvSpPr>
            <p:cNvPr id="9" name="Freeform 8"/>
            <p:cNvSpPr/>
            <p:nvPr/>
          </p:nvSpPr>
          <p:spPr>
            <a:xfrm rot="19654902">
              <a:off x="5014662" y="3210242"/>
              <a:ext cx="212761" cy="308440"/>
            </a:xfrm>
            <a:custGeom>
              <a:avLst/>
              <a:gdLst>
                <a:gd name="connsiteX0" fmla="*/ 0 w 294256"/>
                <a:gd name="connsiteY0" fmla="*/ 91295 h 456476"/>
                <a:gd name="connsiteX1" fmla="*/ 147128 w 294256"/>
                <a:gd name="connsiteY1" fmla="*/ 91295 h 456476"/>
                <a:gd name="connsiteX2" fmla="*/ 147128 w 294256"/>
                <a:gd name="connsiteY2" fmla="*/ 0 h 456476"/>
                <a:gd name="connsiteX3" fmla="*/ 294256 w 294256"/>
                <a:gd name="connsiteY3" fmla="*/ 228238 h 456476"/>
                <a:gd name="connsiteX4" fmla="*/ 147128 w 294256"/>
                <a:gd name="connsiteY4" fmla="*/ 456476 h 456476"/>
                <a:gd name="connsiteX5" fmla="*/ 147128 w 294256"/>
                <a:gd name="connsiteY5" fmla="*/ 365181 h 456476"/>
                <a:gd name="connsiteX6" fmla="*/ 0 w 294256"/>
                <a:gd name="connsiteY6" fmla="*/ 365181 h 456476"/>
                <a:gd name="connsiteX7" fmla="*/ 0 w 294256"/>
                <a:gd name="connsiteY7" fmla="*/ 91295 h 45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4256" h="456476">
                  <a:moveTo>
                    <a:pt x="0" y="91295"/>
                  </a:moveTo>
                  <a:lnTo>
                    <a:pt x="147128" y="91295"/>
                  </a:lnTo>
                  <a:lnTo>
                    <a:pt x="147128" y="0"/>
                  </a:lnTo>
                  <a:lnTo>
                    <a:pt x="294256" y="228238"/>
                  </a:lnTo>
                  <a:lnTo>
                    <a:pt x="147128" y="456476"/>
                  </a:lnTo>
                  <a:lnTo>
                    <a:pt x="147128" y="365181"/>
                  </a:lnTo>
                  <a:lnTo>
                    <a:pt x="0" y="365181"/>
                  </a:lnTo>
                  <a:lnTo>
                    <a:pt x="0" y="91295"/>
                  </a:lnTo>
                  <a:close/>
                </a:path>
              </a:pathLst>
            </a:custGeom>
            <a:solidFill>
              <a:srgbClr val="8E9CC4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1294" rIns="88276" bIns="91295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5202045" y="2158319"/>
              <a:ext cx="1359402" cy="1599142"/>
            </a:xfrm>
            <a:custGeom>
              <a:avLst/>
              <a:gdLst>
                <a:gd name="connsiteX0" fmla="*/ 0 w 1342578"/>
                <a:gd name="connsiteY0" fmla="*/ 671289 h 1342578"/>
                <a:gd name="connsiteX1" fmla="*/ 671289 w 1342578"/>
                <a:gd name="connsiteY1" fmla="*/ 0 h 1342578"/>
                <a:gd name="connsiteX2" fmla="*/ 1342578 w 1342578"/>
                <a:gd name="connsiteY2" fmla="*/ 671289 h 1342578"/>
                <a:gd name="connsiteX3" fmla="*/ 671289 w 1342578"/>
                <a:gd name="connsiteY3" fmla="*/ 1342578 h 1342578"/>
                <a:gd name="connsiteX4" fmla="*/ 0 w 1342578"/>
                <a:gd name="connsiteY4" fmla="*/ 671289 h 134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578" h="1342578">
                  <a:moveTo>
                    <a:pt x="0" y="671289"/>
                  </a:moveTo>
                  <a:cubicBezTo>
                    <a:pt x="0" y="300546"/>
                    <a:pt x="300546" y="0"/>
                    <a:pt x="671289" y="0"/>
                  </a:cubicBezTo>
                  <a:cubicBezTo>
                    <a:pt x="1042032" y="0"/>
                    <a:pt x="1342578" y="300546"/>
                    <a:pt x="1342578" y="671289"/>
                  </a:cubicBezTo>
                  <a:cubicBezTo>
                    <a:pt x="1342578" y="1042032"/>
                    <a:pt x="1042032" y="1342578"/>
                    <a:pt x="671289" y="1342578"/>
                  </a:cubicBezTo>
                  <a:cubicBezTo>
                    <a:pt x="300546" y="1342578"/>
                    <a:pt x="0" y="1042032"/>
                    <a:pt x="0" y="671289"/>
                  </a:cubicBezTo>
                  <a:close/>
                </a:path>
              </a:pathLst>
            </a:custGeom>
            <a:solidFill>
              <a:srgbClr val="BA062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9476" tIns="219476" rIns="219476" bIns="219476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prstClr val="white"/>
                  </a:solidFill>
                </a:rPr>
                <a:t>Vulvar Cancer</a:t>
              </a:r>
            </a:p>
          </p:txBody>
        </p:sp>
        <p:sp>
          <p:nvSpPr>
            <p:cNvPr id="11" name="Freeform 10"/>
            <p:cNvSpPr/>
            <p:nvPr/>
          </p:nvSpPr>
          <p:spPr>
            <a:xfrm rot="1746702">
              <a:off x="4996304" y="4290586"/>
              <a:ext cx="198616" cy="281533"/>
            </a:xfrm>
            <a:custGeom>
              <a:avLst/>
              <a:gdLst>
                <a:gd name="connsiteX0" fmla="*/ 0 w 227257"/>
                <a:gd name="connsiteY0" fmla="*/ 91295 h 456476"/>
                <a:gd name="connsiteX1" fmla="*/ 113629 w 227257"/>
                <a:gd name="connsiteY1" fmla="*/ 91295 h 456476"/>
                <a:gd name="connsiteX2" fmla="*/ 113629 w 227257"/>
                <a:gd name="connsiteY2" fmla="*/ 0 h 456476"/>
                <a:gd name="connsiteX3" fmla="*/ 227257 w 227257"/>
                <a:gd name="connsiteY3" fmla="*/ 228238 h 456476"/>
                <a:gd name="connsiteX4" fmla="*/ 113629 w 227257"/>
                <a:gd name="connsiteY4" fmla="*/ 456476 h 456476"/>
                <a:gd name="connsiteX5" fmla="*/ 113629 w 227257"/>
                <a:gd name="connsiteY5" fmla="*/ 365181 h 456476"/>
                <a:gd name="connsiteX6" fmla="*/ 0 w 227257"/>
                <a:gd name="connsiteY6" fmla="*/ 365181 h 456476"/>
                <a:gd name="connsiteX7" fmla="*/ 0 w 227257"/>
                <a:gd name="connsiteY7" fmla="*/ 91295 h 45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257" h="456476">
                  <a:moveTo>
                    <a:pt x="0" y="91295"/>
                  </a:moveTo>
                  <a:lnTo>
                    <a:pt x="113629" y="91295"/>
                  </a:lnTo>
                  <a:lnTo>
                    <a:pt x="113629" y="0"/>
                  </a:lnTo>
                  <a:lnTo>
                    <a:pt x="227257" y="228238"/>
                  </a:lnTo>
                  <a:lnTo>
                    <a:pt x="113629" y="456476"/>
                  </a:lnTo>
                  <a:lnTo>
                    <a:pt x="113629" y="365181"/>
                  </a:lnTo>
                  <a:lnTo>
                    <a:pt x="0" y="365181"/>
                  </a:lnTo>
                  <a:lnTo>
                    <a:pt x="0" y="91295"/>
                  </a:lnTo>
                  <a:close/>
                </a:path>
              </a:pathLst>
            </a:custGeom>
            <a:solidFill>
              <a:srgbClr val="8E9CC4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91294" rIns="68177" bIns="91295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202045" y="4019545"/>
              <a:ext cx="1359402" cy="1635752"/>
            </a:xfrm>
            <a:custGeom>
              <a:avLst/>
              <a:gdLst>
                <a:gd name="connsiteX0" fmla="*/ 0 w 1342578"/>
                <a:gd name="connsiteY0" fmla="*/ 671289 h 1342578"/>
                <a:gd name="connsiteX1" fmla="*/ 671289 w 1342578"/>
                <a:gd name="connsiteY1" fmla="*/ 0 h 1342578"/>
                <a:gd name="connsiteX2" fmla="*/ 1342578 w 1342578"/>
                <a:gd name="connsiteY2" fmla="*/ 671289 h 1342578"/>
                <a:gd name="connsiteX3" fmla="*/ 671289 w 1342578"/>
                <a:gd name="connsiteY3" fmla="*/ 1342578 h 1342578"/>
                <a:gd name="connsiteX4" fmla="*/ 0 w 1342578"/>
                <a:gd name="connsiteY4" fmla="*/ 671289 h 134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578" h="1342578">
                  <a:moveTo>
                    <a:pt x="0" y="671289"/>
                  </a:moveTo>
                  <a:cubicBezTo>
                    <a:pt x="0" y="300546"/>
                    <a:pt x="300546" y="0"/>
                    <a:pt x="671289" y="0"/>
                  </a:cubicBezTo>
                  <a:cubicBezTo>
                    <a:pt x="1042032" y="0"/>
                    <a:pt x="1342578" y="300546"/>
                    <a:pt x="1342578" y="671289"/>
                  </a:cubicBezTo>
                  <a:cubicBezTo>
                    <a:pt x="1342578" y="1042032"/>
                    <a:pt x="1042032" y="1342578"/>
                    <a:pt x="671289" y="1342578"/>
                  </a:cubicBezTo>
                  <a:cubicBezTo>
                    <a:pt x="300546" y="1342578"/>
                    <a:pt x="0" y="1042032"/>
                    <a:pt x="0" y="671289"/>
                  </a:cubicBezTo>
                  <a:close/>
                </a:path>
              </a:pathLst>
            </a:custGeom>
            <a:solidFill>
              <a:srgbClr val="BA062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9476" tIns="219476" rIns="219476" bIns="219476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prstClr val="white"/>
                  </a:solidFill>
                </a:rPr>
                <a:t>Anal Cancer</a:t>
              </a:r>
            </a:p>
          </p:txBody>
        </p:sp>
        <p:sp>
          <p:nvSpPr>
            <p:cNvPr id="13" name="Freeform 12"/>
            <p:cNvSpPr/>
            <p:nvPr/>
          </p:nvSpPr>
          <p:spPr>
            <a:xfrm rot="16248456">
              <a:off x="4288384" y="4670943"/>
              <a:ext cx="223922" cy="275622"/>
            </a:xfrm>
            <a:custGeom>
              <a:avLst/>
              <a:gdLst>
                <a:gd name="connsiteX0" fmla="*/ 0 w 243262"/>
                <a:gd name="connsiteY0" fmla="*/ 91295 h 456476"/>
                <a:gd name="connsiteX1" fmla="*/ 121631 w 243262"/>
                <a:gd name="connsiteY1" fmla="*/ 91295 h 456476"/>
                <a:gd name="connsiteX2" fmla="*/ 121631 w 243262"/>
                <a:gd name="connsiteY2" fmla="*/ 0 h 456476"/>
                <a:gd name="connsiteX3" fmla="*/ 243262 w 243262"/>
                <a:gd name="connsiteY3" fmla="*/ 228238 h 456476"/>
                <a:gd name="connsiteX4" fmla="*/ 121631 w 243262"/>
                <a:gd name="connsiteY4" fmla="*/ 456476 h 456476"/>
                <a:gd name="connsiteX5" fmla="*/ 121631 w 243262"/>
                <a:gd name="connsiteY5" fmla="*/ 365181 h 456476"/>
                <a:gd name="connsiteX6" fmla="*/ 0 w 243262"/>
                <a:gd name="connsiteY6" fmla="*/ 365181 h 456476"/>
                <a:gd name="connsiteX7" fmla="*/ 0 w 243262"/>
                <a:gd name="connsiteY7" fmla="*/ 91295 h 45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262" h="456476">
                  <a:moveTo>
                    <a:pt x="243261" y="365181"/>
                  </a:moveTo>
                  <a:lnTo>
                    <a:pt x="121631" y="365181"/>
                  </a:lnTo>
                  <a:lnTo>
                    <a:pt x="121631" y="456476"/>
                  </a:lnTo>
                  <a:lnTo>
                    <a:pt x="1" y="228238"/>
                  </a:lnTo>
                  <a:lnTo>
                    <a:pt x="121631" y="0"/>
                  </a:lnTo>
                  <a:lnTo>
                    <a:pt x="121631" y="91295"/>
                  </a:lnTo>
                  <a:lnTo>
                    <a:pt x="243261" y="91295"/>
                  </a:lnTo>
                  <a:lnTo>
                    <a:pt x="243261" y="365181"/>
                  </a:lnTo>
                  <a:close/>
                </a:path>
              </a:pathLst>
            </a:custGeom>
            <a:solidFill>
              <a:srgbClr val="8E9CC4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978" tIns="91295" rIns="1" bIns="91295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3757051" y="5041888"/>
              <a:ext cx="1307496" cy="1536755"/>
            </a:xfrm>
            <a:custGeom>
              <a:avLst/>
              <a:gdLst>
                <a:gd name="connsiteX0" fmla="*/ 0 w 1342578"/>
                <a:gd name="connsiteY0" fmla="*/ 671289 h 1342578"/>
                <a:gd name="connsiteX1" fmla="*/ 671289 w 1342578"/>
                <a:gd name="connsiteY1" fmla="*/ 0 h 1342578"/>
                <a:gd name="connsiteX2" fmla="*/ 1342578 w 1342578"/>
                <a:gd name="connsiteY2" fmla="*/ 671289 h 1342578"/>
                <a:gd name="connsiteX3" fmla="*/ 671289 w 1342578"/>
                <a:gd name="connsiteY3" fmla="*/ 1342578 h 1342578"/>
                <a:gd name="connsiteX4" fmla="*/ 0 w 1342578"/>
                <a:gd name="connsiteY4" fmla="*/ 671289 h 134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578" h="1342578">
                  <a:moveTo>
                    <a:pt x="0" y="671289"/>
                  </a:moveTo>
                  <a:cubicBezTo>
                    <a:pt x="0" y="300546"/>
                    <a:pt x="300546" y="0"/>
                    <a:pt x="671289" y="0"/>
                  </a:cubicBezTo>
                  <a:cubicBezTo>
                    <a:pt x="1042032" y="0"/>
                    <a:pt x="1342578" y="300546"/>
                    <a:pt x="1342578" y="671289"/>
                  </a:cubicBezTo>
                  <a:cubicBezTo>
                    <a:pt x="1342578" y="1042032"/>
                    <a:pt x="1042032" y="1342578"/>
                    <a:pt x="671289" y="1342578"/>
                  </a:cubicBezTo>
                  <a:cubicBezTo>
                    <a:pt x="300546" y="1342578"/>
                    <a:pt x="0" y="1042032"/>
                    <a:pt x="0" y="671289"/>
                  </a:cubicBezTo>
                  <a:close/>
                </a:path>
              </a:pathLst>
            </a:custGeom>
            <a:solidFill>
              <a:srgbClr val="BA062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9476" tIns="219476" rIns="219476" bIns="219476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prstClr val="white"/>
                  </a:solidFill>
                </a:rPr>
                <a:t>Vaginal Cancer</a:t>
              </a:r>
            </a:p>
          </p:txBody>
        </p:sp>
        <p:sp>
          <p:nvSpPr>
            <p:cNvPr id="15" name="Freeform 14"/>
            <p:cNvSpPr/>
            <p:nvPr/>
          </p:nvSpPr>
          <p:spPr>
            <a:xfrm rot="19947726">
              <a:off x="3660006" y="4353252"/>
              <a:ext cx="194090" cy="287176"/>
            </a:xfrm>
            <a:custGeom>
              <a:avLst/>
              <a:gdLst>
                <a:gd name="connsiteX0" fmla="*/ 0 w 276348"/>
                <a:gd name="connsiteY0" fmla="*/ 91295 h 456476"/>
                <a:gd name="connsiteX1" fmla="*/ 138174 w 276348"/>
                <a:gd name="connsiteY1" fmla="*/ 91295 h 456476"/>
                <a:gd name="connsiteX2" fmla="*/ 138174 w 276348"/>
                <a:gd name="connsiteY2" fmla="*/ 0 h 456476"/>
                <a:gd name="connsiteX3" fmla="*/ 276348 w 276348"/>
                <a:gd name="connsiteY3" fmla="*/ 228238 h 456476"/>
                <a:gd name="connsiteX4" fmla="*/ 138174 w 276348"/>
                <a:gd name="connsiteY4" fmla="*/ 456476 h 456476"/>
                <a:gd name="connsiteX5" fmla="*/ 138174 w 276348"/>
                <a:gd name="connsiteY5" fmla="*/ 365181 h 456476"/>
                <a:gd name="connsiteX6" fmla="*/ 0 w 276348"/>
                <a:gd name="connsiteY6" fmla="*/ 365181 h 456476"/>
                <a:gd name="connsiteX7" fmla="*/ 0 w 276348"/>
                <a:gd name="connsiteY7" fmla="*/ 91295 h 45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348" h="456476">
                  <a:moveTo>
                    <a:pt x="276348" y="365181"/>
                  </a:moveTo>
                  <a:lnTo>
                    <a:pt x="138174" y="365181"/>
                  </a:lnTo>
                  <a:lnTo>
                    <a:pt x="138174" y="456476"/>
                  </a:lnTo>
                  <a:lnTo>
                    <a:pt x="0" y="228238"/>
                  </a:lnTo>
                  <a:lnTo>
                    <a:pt x="138174" y="0"/>
                  </a:lnTo>
                  <a:lnTo>
                    <a:pt x="138174" y="91295"/>
                  </a:lnTo>
                  <a:lnTo>
                    <a:pt x="276348" y="91295"/>
                  </a:lnTo>
                  <a:lnTo>
                    <a:pt x="276348" y="365181"/>
                  </a:lnTo>
                  <a:close/>
                </a:path>
              </a:pathLst>
            </a:custGeom>
            <a:solidFill>
              <a:srgbClr val="8E9CC4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903" tIns="91295" rIns="1" bIns="91295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287464" y="4019542"/>
              <a:ext cx="1399336" cy="1635752"/>
            </a:xfrm>
            <a:custGeom>
              <a:avLst/>
              <a:gdLst>
                <a:gd name="connsiteX0" fmla="*/ 0 w 1342578"/>
                <a:gd name="connsiteY0" fmla="*/ 671289 h 1342578"/>
                <a:gd name="connsiteX1" fmla="*/ 671289 w 1342578"/>
                <a:gd name="connsiteY1" fmla="*/ 0 h 1342578"/>
                <a:gd name="connsiteX2" fmla="*/ 1342578 w 1342578"/>
                <a:gd name="connsiteY2" fmla="*/ 671289 h 1342578"/>
                <a:gd name="connsiteX3" fmla="*/ 671289 w 1342578"/>
                <a:gd name="connsiteY3" fmla="*/ 1342578 h 1342578"/>
                <a:gd name="connsiteX4" fmla="*/ 0 w 1342578"/>
                <a:gd name="connsiteY4" fmla="*/ 671289 h 134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578" h="1342578">
                  <a:moveTo>
                    <a:pt x="0" y="671289"/>
                  </a:moveTo>
                  <a:cubicBezTo>
                    <a:pt x="0" y="300546"/>
                    <a:pt x="300546" y="0"/>
                    <a:pt x="671289" y="0"/>
                  </a:cubicBezTo>
                  <a:cubicBezTo>
                    <a:pt x="1042032" y="0"/>
                    <a:pt x="1342578" y="300546"/>
                    <a:pt x="1342578" y="671289"/>
                  </a:cubicBezTo>
                  <a:cubicBezTo>
                    <a:pt x="1342578" y="1042032"/>
                    <a:pt x="1042032" y="1342578"/>
                    <a:pt x="671289" y="1342578"/>
                  </a:cubicBezTo>
                  <a:cubicBezTo>
                    <a:pt x="300546" y="1342578"/>
                    <a:pt x="0" y="1042032"/>
                    <a:pt x="0" y="671289"/>
                  </a:cubicBezTo>
                  <a:close/>
                </a:path>
              </a:pathLst>
            </a:custGeom>
            <a:solidFill>
              <a:srgbClr val="BA062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9476" tIns="219476" rIns="219476" bIns="219476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prstClr val="white"/>
                  </a:solidFill>
                </a:rPr>
                <a:t>Penile cancer</a:t>
              </a: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3542688" y="3284953"/>
              <a:ext cx="208284" cy="301639"/>
            </a:xfrm>
            <a:custGeom>
              <a:avLst/>
              <a:gdLst>
                <a:gd name="connsiteX0" fmla="*/ 0 w 284395"/>
                <a:gd name="connsiteY0" fmla="*/ 91295 h 456476"/>
                <a:gd name="connsiteX1" fmla="*/ 142198 w 284395"/>
                <a:gd name="connsiteY1" fmla="*/ 91295 h 456476"/>
                <a:gd name="connsiteX2" fmla="*/ 142198 w 284395"/>
                <a:gd name="connsiteY2" fmla="*/ 0 h 456476"/>
                <a:gd name="connsiteX3" fmla="*/ 284395 w 284395"/>
                <a:gd name="connsiteY3" fmla="*/ 228238 h 456476"/>
                <a:gd name="connsiteX4" fmla="*/ 142198 w 284395"/>
                <a:gd name="connsiteY4" fmla="*/ 456476 h 456476"/>
                <a:gd name="connsiteX5" fmla="*/ 142198 w 284395"/>
                <a:gd name="connsiteY5" fmla="*/ 365181 h 456476"/>
                <a:gd name="connsiteX6" fmla="*/ 0 w 284395"/>
                <a:gd name="connsiteY6" fmla="*/ 365181 h 456476"/>
                <a:gd name="connsiteX7" fmla="*/ 0 w 284395"/>
                <a:gd name="connsiteY7" fmla="*/ 91295 h 45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4395" h="456476">
                  <a:moveTo>
                    <a:pt x="284395" y="365181"/>
                  </a:moveTo>
                  <a:lnTo>
                    <a:pt x="142197" y="365181"/>
                  </a:lnTo>
                  <a:lnTo>
                    <a:pt x="142197" y="456476"/>
                  </a:lnTo>
                  <a:lnTo>
                    <a:pt x="0" y="228238"/>
                  </a:lnTo>
                  <a:lnTo>
                    <a:pt x="142197" y="0"/>
                  </a:lnTo>
                  <a:lnTo>
                    <a:pt x="142197" y="91295"/>
                  </a:lnTo>
                  <a:lnTo>
                    <a:pt x="284395" y="91295"/>
                  </a:lnTo>
                  <a:lnTo>
                    <a:pt x="284395" y="365181"/>
                  </a:lnTo>
                  <a:close/>
                </a:path>
              </a:pathLst>
            </a:custGeom>
            <a:solidFill>
              <a:srgbClr val="8E9CC4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19" tIns="91296" rIns="-1" bIns="91294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87464" y="2133056"/>
              <a:ext cx="1336001" cy="1599142"/>
            </a:xfrm>
            <a:custGeom>
              <a:avLst/>
              <a:gdLst>
                <a:gd name="connsiteX0" fmla="*/ 0 w 1342578"/>
                <a:gd name="connsiteY0" fmla="*/ 671289 h 1342578"/>
                <a:gd name="connsiteX1" fmla="*/ 671289 w 1342578"/>
                <a:gd name="connsiteY1" fmla="*/ 0 h 1342578"/>
                <a:gd name="connsiteX2" fmla="*/ 1342578 w 1342578"/>
                <a:gd name="connsiteY2" fmla="*/ 671289 h 1342578"/>
                <a:gd name="connsiteX3" fmla="*/ 671289 w 1342578"/>
                <a:gd name="connsiteY3" fmla="*/ 1342578 h 1342578"/>
                <a:gd name="connsiteX4" fmla="*/ 0 w 1342578"/>
                <a:gd name="connsiteY4" fmla="*/ 671289 h 134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578" h="1342578">
                  <a:moveTo>
                    <a:pt x="0" y="671289"/>
                  </a:moveTo>
                  <a:cubicBezTo>
                    <a:pt x="0" y="300546"/>
                    <a:pt x="300546" y="0"/>
                    <a:pt x="671289" y="0"/>
                  </a:cubicBezTo>
                  <a:cubicBezTo>
                    <a:pt x="1042032" y="0"/>
                    <a:pt x="1342578" y="300546"/>
                    <a:pt x="1342578" y="671289"/>
                  </a:cubicBezTo>
                  <a:cubicBezTo>
                    <a:pt x="1342578" y="1042032"/>
                    <a:pt x="1042032" y="1342578"/>
                    <a:pt x="671289" y="1342578"/>
                  </a:cubicBezTo>
                  <a:cubicBezTo>
                    <a:pt x="300546" y="1342578"/>
                    <a:pt x="0" y="1042032"/>
                    <a:pt x="0" y="671289"/>
                  </a:cubicBezTo>
                  <a:close/>
                </a:path>
              </a:pathLst>
            </a:custGeom>
            <a:solidFill>
              <a:srgbClr val="BA062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9476" tIns="219476" rIns="219476" bIns="219476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prstClr val="white"/>
                  </a:solidFill>
                </a:rPr>
                <a:t>Head &amp; Neck Cancer</a:t>
              </a:r>
            </a:p>
          </p:txBody>
        </p:sp>
      </p:grpSp>
      <p:sp>
        <p:nvSpPr>
          <p:cNvPr id="25" name="Rectangle 2"/>
          <p:cNvSpPr txBox="1">
            <a:spLocks/>
          </p:cNvSpPr>
          <p:nvPr/>
        </p:nvSpPr>
        <p:spPr>
          <a:xfrm>
            <a:off x="2" y="0"/>
            <a:ext cx="9143999" cy="104775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en-US" sz="4000" b="1" dirty="0">
                <a:solidFill>
                  <a:prstClr val="white"/>
                </a:solidFill>
              </a:rPr>
              <a:t>HPV Causes Multiple Cancers in </a:t>
            </a:r>
          </a:p>
          <a:p>
            <a:pPr>
              <a:lnSpc>
                <a:spcPct val="80000"/>
              </a:lnSpc>
              <a:defRPr/>
            </a:pPr>
            <a:r>
              <a:rPr lang="en-US" sz="4000" b="1" dirty="0">
                <a:solidFill>
                  <a:prstClr val="white"/>
                </a:solidFill>
              </a:rPr>
              <a:t>Men and Women </a:t>
            </a:r>
            <a:endParaRPr lang="en-US" sz="3600" b="1" dirty="0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774" y="0"/>
            <a:ext cx="219075" cy="523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123950"/>
            <a:ext cx="2844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% cancer cases caused by HPV in the U.S</a:t>
            </a:r>
          </a:p>
        </p:txBody>
      </p:sp>
    </p:spTree>
    <p:extLst>
      <p:ext uri="{BB962C8B-B14F-4D97-AF65-F5344CB8AC3E}">
        <p14:creationId xmlns:p14="http://schemas.microsoft.com/office/powerpoint/2010/main" val="3294838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Title 1"/>
          <p:cNvSpPr>
            <a:spLocks noGrp="1"/>
          </p:cNvSpPr>
          <p:nvPr>
            <p:ph type="title"/>
          </p:nvPr>
        </p:nvSpPr>
        <p:spPr>
          <a:xfrm>
            <a:off x="130630" y="0"/>
            <a:ext cx="9013370" cy="1123950"/>
          </a:xfrm>
          <a:solidFill>
            <a:schemeClr val="tx1">
              <a:lumMod val="50000"/>
            </a:schemeClr>
          </a:solidFill>
        </p:spPr>
        <p:txBody>
          <a:bodyPr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Decreasing Cervical Cancer Incidence and Increasing Male Oropharyngeal Cancer Incidence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2" y="0"/>
            <a:ext cx="130629" cy="5143500"/>
          </a:xfrm>
          <a:prstGeom prst="rect">
            <a:avLst/>
          </a:prstGeom>
          <a:solidFill>
            <a:srgbClr val="005A9B"/>
          </a:solidFill>
          <a:ln>
            <a:solidFill>
              <a:srgbClr val="005A9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4800" b="1" spc="50" dirty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1026" name="Picture 2" descr="The figure above is a line chart showing trends in age-adjusted incidence of cervical carcinoma among females and oropharyngeal SCC among men, in the United States during 1999–2015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81150"/>
            <a:ext cx="8305800" cy="332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31206" y="4824153"/>
            <a:ext cx="3793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Van Dyne et al </a:t>
            </a:r>
            <a:r>
              <a:rPr lang="en-US" sz="1400" i="1" dirty="0">
                <a:solidFill>
                  <a:srgbClr val="000000"/>
                </a:solidFill>
                <a:latin typeface="Calibri" panose="020F0502020204030204" pitchFamily="34" charset="0"/>
              </a:rPr>
              <a:t>MMWR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 August 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19550" y="280035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Annual Percent Change (APC)</a:t>
            </a:r>
          </a:p>
          <a:p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	Cervical = -1.6%</a:t>
            </a:r>
          </a:p>
          <a:p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	Oropharyngeal = 2.7%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9300" y="125724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US NPCR and SEER data </a:t>
            </a:r>
          </a:p>
        </p:txBody>
      </p:sp>
      <p:pic>
        <p:nvPicPr>
          <p:cNvPr id="106" name="Picture 10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41830"/>
            <a:ext cx="556655" cy="44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26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9" y="0"/>
            <a:ext cx="9013371" cy="857250"/>
          </a:xfrm>
          <a:solidFill>
            <a:schemeClr val="bg1">
              <a:lumMod val="5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Infection/Disease Control to Extinction 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47750"/>
            <a:ext cx="8610600" cy="3943350"/>
          </a:xfrm>
        </p:spPr>
        <p:txBody>
          <a:bodyPr>
            <a:normAutofit fontScale="55000" lnSpcReduction="20000"/>
          </a:bodyPr>
          <a:lstStyle/>
          <a:p>
            <a:r>
              <a:rPr lang="en-US" sz="3600" b="1" dirty="0"/>
              <a:t>Control</a:t>
            </a:r>
          </a:p>
          <a:p>
            <a:pPr lvl="1">
              <a:spcAft>
                <a:spcPts val="600"/>
              </a:spcAft>
            </a:pPr>
            <a:r>
              <a:rPr lang="en-US" sz="3100" dirty="0"/>
              <a:t>Reduction of disease incidence, prevalence, morbidity, and mortality to acceptable levels</a:t>
            </a:r>
          </a:p>
          <a:p>
            <a:r>
              <a:rPr lang="en-US" sz="3600" b="1" dirty="0"/>
              <a:t>Elimination of Disease</a:t>
            </a:r>
          </a:p>
          <a:p>
            <a:pPr lvl="1">
              <a:spcAft>
                <a:spcPts val="600"/>
              </a:spcAft>
            </a:pPr>
            <a:r>
              <a:rPr lang="en-US" sz="3100" dirty="0"/>
              <a:t>Reduction to zero, or near zero, incidence of disease in a defined </a:t>
            </a:r>
            <a:r>
              <a:rPr lang="en-US" sz="3100" b="1" u="sng" dirty="0"/>
              <a:t>geographic area</a:t>
            </a:r>
          </a:p>
          <a:p>
            <a:r>
              <a:rPr lang="en-US" sz="3600" b="1" dirty="0"/>
              <a:t>Elimination of Infection</a:t>
            </a:r>
          </a:p>
          <a:p>
            <a:pPr lvl="1">
              <a:spcAft>
                <a:spcPts val="600"/>
              </a:spcAft>
            </a:pPr>
            <a:r>
              <a:rPr lang="en-US" sz="3100" dirty="0"/>
              <a:t>Reduction to zero, or near zero, incidence of infection caused by a specific agent in a defined geographic area</a:t>
            </a:r>
          </a:p>
          <a:p>
            <a:r>
              <a:rPr lang="en-US" sz="3600" b="1" dirty="0"/>
              <a:t>Eradication</a:t>
            </a:r>
          </a:p>
          <a:p>
            <a:pPr lvl="1">
              <a:spcAft>
                <a:spcPts val="600"/>
              </a:spcAft>
            </a:pPr>
            <a:r>
              <a:rPr lang="en-US" sz="3100" dirty="0"/>
              <a:t>Permanent reduction to zero worldwide incidence of infection caused by a specific agent</a:t>
            </a:r>
            <a:endParaRPr lang="en-US" sz="2900" dirty="0"/>
          </a:p>
          <a:p>
            <a:r>
              <a:rPr lang="en-US" sz="3600" b="1" dirty="0"/>
              <a:t>Extinction</a:t>
            </a:r>
          </a:p>
          <a:p>
            <a:pPr lvl="1"/>
            <a:r>
              <a:rPr lang="en-US" sz="3100" dirty="0"/>
              <a:t>The specific agent no longer exists in nature or the laboratory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7040" y="4857750"/>
            <a:ext cx="601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Dahlem</a:t>
            </a:r>
            <a:r>
              <a:rPr lang="en-US" sz="1400" dirty="0"/>
              <a:t>, </a:t>
            </a:r>
            <a:r>
              <a:rPr lang="en-US" sz="1400" i="1" dirty="0"/>
              <a:t>Workshop on Eradication of Infectious Diseases</a:t>
            </a:r>
            <a:r>
              <a:rPr lang="en-US" sz="1400" dirty="0"/>
              <a:t>, 1997</a:t>
            </a:r>
          </a:p>
        </p:txBody>
      </p:sp>
      <p:sp>
        <p:nvSpPr>
          <p:cNvPr id="5" name="Rectangle 4"/>
          <p:cNvSpPr/>
          <p:nvPr/>
        </p:nvSpPr>
        <p:spPr>
          <a:xfrm>
            <a:off x="2" y="0"/>
            <a:ext cx="130629" cy="5143500"/>
          </a:xfrm>
          <a:prstGeom prst="rect">
            <a:avLst/>
          </a:prstGeom>
          <a:solidFill>
            <a:srgbClr val="005A9B"/>
          </a:solidFill>
          <a:ln>
            <a:solidFill>
              <a:srgbClr val="005A9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4800" b="1" spc="50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428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F0EDEC"/>
            </a:gs>
            <a:gs pos="50000">
              <a:srgbClr val="E7E3E1"/>
            </a:gs>
            <a:gs pos="100000">
              <a:srgbClr val="EAE7E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533" y="466767"/>
            <a:ext cx="5241960" cy="4229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76425" y="3153162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Vaccine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6420" y="4373426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Screening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3153162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Treatment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AF769B95-6ED5-42BE-BE72-F613CBA70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3350"/>
            <a:ext cx="9144000" cy="857250"/>
          </a:xfrm>
          <a:noFill/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To Eliminate Cervical Cancer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2" y="0"/>
            <a:ext cx="130629" cy="5143500"/>
          </a:xfrm>
          <a:prstGeom prst="rect">
            <a:avLst/>
          </a:prstGeom>
          <a:solidFill>
            <a:srgbClr val="005A9B"/>
          </a:solidFill>
          <a:ln>
            <a:solidFill>
              <a:srgbClr val="005A9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4800" b="1" spc="50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7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004" y="1257300"/>
            <a:ext cx="8997997" cy="38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9" y="0"/>
            <a:ext cx="9013371" cy="1543050"/>
          </a:xfr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Dr. </a:t>
            </a:r>
            <a:r>
              <a:rPr lang="en-US" sz="4000" b="1" dirty="0" err="1">
                <a:solidFill>
                  <a:schemeClr val="bg1"/>
                </a:solidFill>
              </a:rPr>
              <a:t>Tedros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Adhanom</a:t>
            </a:r>
            <a:r>
              <a:rPr lang="en-US" sz="4000" b="1" dirty="0">
                <a:solidFill>
                  <a:schemeClr val="bg1"/>
                </a:solidFill>
              </a:rPr>
              <a:t> Ghebreyesus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Director-General, </a:t>
            </a:r>
            <a:r>
              <a:rPr lang="en-US" sz="4000" b="1" dirty="0">
                <a:solidFill>
                  <a:srgbClr val="FFFF00"/>
                </a:solidFill>
              </a:rPr>
              <a:t>WHO</a:t>
            </a:r>
          </a:p>
        </p:txBody>
      </p:sp>
      <p:sp>
        <p:nvSpPr>
          <p:cNvPr id="5" name="Rectangle 4"/>
          <p:cNvSpPr/>
          <p:nvPr/>
        </p:nvSpPr>
        <p:spPr>
          <a:xfrm>
            <a:off x="2" y="0"/>
            <a:ext cx="130629" cy="5143500"/>
          </a:xfrm>
          <a:prstGeom prst="rect">
            <a:avLst/>
          </a:prstGeom>
          <a:solidFill>
            <a:srgbClr val="005A9B"/>
          </a:solidFill>
          <a:ln>
            <a:solidFill>
              <a:srgbClr val="005A9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4800" b="1" spc="5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004" y="1543051"/>
            <a:ext cx="8997997" cy="360734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9800" y="4572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May 19, 2018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1962150"/>
            <a:ext cx="8534400" cy="137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“I am calling for coordinated action globally to eliminate </a:t>
            </a:r>
            <a:r>
              <a:rPr lang="en-US" sz="2800" b="1" u="sng" dirty="0"/>
              <a:t>#</a:t>
            </a:r>
            <a:r>
              <a:rPr lang="en-US" sz="2800" b="1" u="sng" dirty="0" err="1"/>
              <a:t>CervicalCancer</a:t>
            </a:r>
            <a:r>
              <a:rPr lang="en-US" sz="2800" b="1" dirty="0"/>
              <a:t>...We have the tools and, crucially, the political commitment to achieve it.”</a:t>
            </a:r>
          </a:p>
        </p:txBody>
      </p:sp>
    </p:spTree>
    <p:extLst>
      <p:ext uri="{BB962C8B-B14F-4D97-AF65-F5344CB8AC3E}">
        <p14:creationId xmlns:p14="http://schemas.microsoft.com/office/powerpoint/2010/main" val="3072201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5">
            <a:extLst>
              <a:ext uri="{FF2B5EF4-FFF2-40B4-BE49-F238E27FC236}">
                <a16:creationId xmlns:a16="http://schemas.microsoft.com/office/drawing/2014/main" id="{74B96135-D6CF-064E-9CD7-39FDE6247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0359" y="76202"/>
            <a:ext cx="1847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 b="1" i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2772" name="Rectangle 5">
            <a:extLst>
              <a:ext uri="{FF2B5EF4-FFF2-40B4-BE49-F238E27FC236}">
                <a16:creationId xmlns:a16="http://schemas.microsoft.com/office/drawing/2014/main" id="{F54BB9DA-52EF-724D-81F7-01D998068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667" y="1068378"/>
            <a:ext cx="3383733" cy="417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prstClr val="black"/>
                </a:solidFill>
                <a:latin typeface="+mn-lt"/>
              </a:rPr>
              <a:t>June 7, 2018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latin typeface="+mn-lt"/>
              </a:rPr>
              <a:t>As national leaders in cancer research and cancer care, we issue the following call to action in alignment with the nation’s Healthy People 2020 goals: </a:t>
            </a:r>
            <a:r>
              <a:rPr lang="en-US" altLang="en-US" sz="1800" u="sng" dirty="0">
                <a:solidFill>
                  <a:prstClr val="black"/>
                </a:solidFill>
                <a:latin typeface="+mn-lt"/>
              </a:rPr>
              <a:t>vaccination</a:t>
            </a:r>
            <a:r>
              <a:rPr lang="en-US" altLang="en-US" sz="1800" dirty="0">
                <a:solidFill>
                  <a:prstClr val="black"/>
                </a:solidFill>
                <a:latin typeface="+mn-lt"/>
              </a:rPr>
              <a:t> of more than 80% of males and females ages 13-15 by 2020; </a:t>
            </a:r>
            <a:r>
              <a:rPr lang="en-US" altLang="en-US" sz="1800" u="sng" dirty="0">
                <a:solidFill>
                  <a:prstClr val="black"/>
                </a:solidFill>
                <a:latin typeface="+mn-lt"/>
              </a:rPr>
              <a:t>screen</a:t>
            </a:r>
            <a:r>
              <a:rPr lang="en-US" altLang="en-US" sz="1800" dirty="0">
                <a:solidFill>
                  <a:prstClr val="black"/>
                </a:solidFill>
                <a:latin typeface="+mn-lt"/>
              </a:rPr>
              <a:t> 93% of age-eligible females for cervical cancer; and provide prompt follow up and proper treatment of females who screen positive for high grade cervical precancerous lesions.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02229A-2541-5145-874A-B7D72E4BA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026909"/>
            <a:ext cx="2590800" cy="38308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D3A808-ADD5-D64A-B4AB-627FBF167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550" y="1066800"/>
            <a:ext cx="2686050" cy="371475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" y="-1"/>
            <a:ext cx="9143999" cy="102690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prstClr val="white"/>
                </a:solidFill>
              </a:rPr>
              <a:t>All 70 NCI-Designated Cancer Centers </a:t>
            </a:r>
          </a:p>
          <a:p>
            <a:r>
              <a:rPr lang="en-US" sz="3200" b="1" dirty="0">
                <a:solidFill>
                  <a:prstClr val="white"/>
                </a:solidFill>
              </a:rPr>
              <a:t>Endorse Goal of </a:t>
            </a:r>
            <a:r>
              <a:rPr lang="en-US" sz="3200" b="1" dirty="0">
                <a:solidFill>
                  <a:srgbClr val="FFFF00"/>
                </a:solidFill>
              </a:rPr>
              <a:t>Eliminating HPV-Related Cancers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2" y="0"/>
            <a:ext cx="130629" cy="5143500"/>
          </a:xfrm>
          <a:prstGeom prst="rect">
            <a:avLst/>
          </a:prstGeom>
          <a:solidFill>
            <a:srgbClr val="005A9B"/>
          </a:solidFill>
          <a:ln>
            <a:solidFill>
              <a:srgbClr val="005A9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4800" b="1" spc="5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A93977-69DF-D04F-9ABE-F41CAE9D0765}"/>
              </a:ext>
            </a:extLst>
          </p:cNvPr>
          <p:cNvSpPr/>
          <p:nvPr/>
        </p:nvSpPr>
        <p:spPr>
          <a:xfrm>
            <a:off x="73481" y="4629805"/>
            <a:ext cx="9078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en-US" sz="1200" b="1" i="1" dirty="0">
                <a:solidFill>
                  <a:prstClr val="black"/>
                </a:solidFill>
              </a:rPr>
              <a:t>Statement supported by:</a:t>
            </a:r>
            <a:endParaRPr lang="en-US" altLang="en-US" sz="1100" b="1" i="1" dirty="0">
              <a:solidFill>
                <a:prstClr val="black"/>
              </a:solidFill>
            </a:endParaRPr>
          </a:p>
          <a:p>
            <a:pPr algn="r"/>
            <a:r>
              <a:rPr lang="en-US" altLang="en-US" sz="1600" b="1" i="1" dirty="0">
                <a:solidFill>
                  <a:prstClr val="black"/>
                </a:solidFill>
              </a:rPr>
              <a:t> </a:t>
            </a:r>
            <a:r>
              <a:rPr lang="en-US" altLang="en-US" sz="1300" b="1" i="1" dirty="0">
                <a:solidFill>
                  <a:prstClr val="black"/>
                </a:solidFill>
              </a:rPr>
              <a:t>ASCO, AACI, AACR, ASPO, the Prevent Cancer Foundation, and the ACS</a:t>
            </a:r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98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aring">
  <a:themeElements>
    <a:clrScheme name="Custom 60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AEEF"/>
      </a:accent1>
      <a:accent2>
        <a:srgbClr val="3366FF"/>
      </a:accent2>
      <a:accent3>
        <a:srgbClr val="AAAAFF"/>
      </a:accent3>
      <a:accent4>
        <a:srgbClr val="DADADA"/>
      </a:accent4>
      <a:accent5>
        <a:srgbClr val="F6ADCD"/>
      </a:accent5>
      <a:accent6>
        <a:srgbClr val="2D5CE7"/>
      </a:accent6>
      <a:hlink>
        <a:srgbClr val="7030A0"/>
      </a:hlink>
      <a:folHlink>
        <a:srgbClr val="7030A0"/>
      </a:folHlink>
    </a:clrScheme>
    <a:fontScheme name="Custom 9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bg2"/>
          </a:solidFill>
          <a:prstDash val="solid"/>
          <a:miter lim="800000"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616326FE09D4B9906152996D11F20" ma:contentTypeVersion="1" ma:contentTypeDescription="Create a new document." ma:contentTypeScope="" ma:versionID="98c0fc0659401a0ffdb2ab8f22ae517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DFE97DB-F100-4BA6-B5BA-929588443FB1}"/>
</file>

<file path=customXml/itemProps2.xml><?xml version="1.0" encoding="utf-8"?>
<ds:datastoreItem xmlns:ds="http://schemas.openxmlformats.org/officeDocument/2006/customXml" ds:itemID="{070C56CE-4F02-454C-B1F2-79893C8D75C9}"/>
</file>

<file path=customXml/itemProps3.xml><?xml version="1.0" encoding="utf-8"?>
<ds:datastoreItem xmlns:ds="http://schemas.openxmlformats.org/officeDocument/2006/customXml" ds:itemID="{46532961-CB6A-4B4D-B4DE-5BDF7C5F4DD4}"/>
</file>

<file path=docProps/app.xml><?xml version="1.0" encoding="utf-8"?>
<Properties xmlns="http://schemas.openxmlformats.org/officeDocument/2006/extended-properties" xmlns:vt="http://schemas.openxmlformats.org/officeDocument/2006/docPropsVTypes">
  <TotalTime>9703</TotalTime>
  <Words>449</Words>
  <Application>Microsoft Office PowerPoint</Application>
  <PresentationFormat>On-screen Show (16:9)</PresentationFormat>
  <Paragraphs>70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ＭＳ Ｐゴシック</vt:lpstr>
      <vt:lpstr>Arial</vt:lpstr>
      <vt:lpstr>Arial Narrow</vt:lpstr>
      <vt:lpstr>Calibri</vt:lpstr>
      <vt:lpstr>Times</vt:lpstr>
      <vt:lpstr>Wingdings</vt:lpstr>
      <vt:lpstr>Office Theme</vt:lpstr>
      <vt:lpstr>Soaring</vt:lpstr>
      <vt:lpstr>3_Office Theme</vt:lpstr>
      <vt:lpstr>Let’s End  HPV-Related Cancers</vt:lpstr>
      <vt:lpstr>PowerPoint Presentation</vt:lpstr>
      <vt:lpstr>PowerPoint Presentation</vt:lpstr>
      <vt:lpstr>PowerPoint Presentation</vt:lpstr>
      <vt:lpstr>Decreasing Cervical Cancer Incidence and Increasing Male Oropharyngeal Cancer Incidence</vt:lpstr>
      <vt:lpstr> Infection/Disease Control to Extinction  </vt:lpstr>
      <vt:lpstr>To Eliminate Cervical Cancer</vt:lpstr>
      <vt:lpstr>Dr. Tedros Adhanom Ghebreyesus Director-General, WHO</vt:lpstr>
      <vt:lpstr>PowerPoint Presentation</vt:lpstr>
      <vt:lpstr>PowerPoint Presentation</vt:lpstr>
      <vt:lpstr>PowerPoint Presentation</vt:lpstr>
      <vt:lpstr>PowerPoint Presentation</vt:lpstr>
    </vt:vector>
  </TitlesOfParts>
  <Company>Moffitt Cancer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Control to Elimination of HPV Infection and Related Diseases</dc:title>
  <dc:creator>Giuliano, Anna R.</dc:creator>
  <cp:lastModifiedBy>Leonard, Brandon</cp:lastModifiedBy>
  <cp:revision>693</cp:revision>
  <dcterms:created xsi:type="dcterms:W3CDTF">2017-08-30T17:07:04Z</dcterms:created>
  <dcterms:modified xsi:type="dcterms:W3CDTF">2019-06-24T21:01:28Z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0x01010090D616326FE09D4B9906152996D11F20</vt:lpwstr>
  </property>
</Properties>
</file>