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93" r:id="rId2"/>
  </p:sldMasterIdLst>
  <p:notesMasterIdLst>
    <p:notesMasterId r:id="rId15"/>
  </p:notesMasterIdLst>
  <p:sldIdLst>
    <p:sldId id="312" r:id="rId3"/>
    <p:sldId id="256" r:id="rId4"/>
    <p:sldId id="1312" r:id="rId5"/>
    <p:sldId id="1311" r:id="rId6"/>
    <p:sldId id="1314" r:id="rId7"/>
    <p:sldId id="1313" r:id="rId8"/>
    <p:sldId id="1214" r:id="rId9"/>
    <p:sldId id="1317" r:id="rId10"/>
    <p:sldId id="1315" r:id="rId11"/>
    <p:sldId id="1316" r:id="rId12"/>
    <p:sldId id="1318" r:id="rId13"/>
    <p:sldId id="320" r:id="rId14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6327" autoAdjust="0"/>
  </p:normalViewPr>
  <p:slideViewPr>
    <p:cSldViewPr snapToGrid="0">
      <p:cViewPr varScale="1">
        <p:scale>
          <a:sx n="105" d="100"/>
          <a:sy n="105" d="100"/>
        </p:scale>
        <p:origin x="77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0677099-6C08-4BEE-AC94-2311601B1C7E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F53192B-D868-45A0-B91E-0D7B0AB19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7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775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>
            <a:extLst>
              <a:ext uri="{FF2B5EF4-FFF2-40B4-BE49-F238E27FC236}">
                <a16:creationId xmlns:a16="http://schemas.microsoft.com/office/drawing/2014/main" id="{72C1E6C4-330A-554F-8FD7-B8742CD5C5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4" name="Notes Placeholder 2">
            <a:extLst>
              <a:ext uri="{FF2B5EF4-FFF2-40B4-BE49-F238E27FC236}">
                <a16:creationId xmlns:a16="http://schemas.microsoft.com/office/drawing/2014/main" id="{803A797A-6EB9-AA4B-BD1B-2DA94AE49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The important point here is that the vaccines have very high efficacy if the analysis is restricted to protection disease caused from new infection by vaccine-targeted types.  The vaccines have limited prophylactic activity against other HPV types and don</a:t>
            </a:r>
            <a:r>
              <a:rPr lang="ja-JP" altLang="en-US">
                <a:latin typeface="Times" pitchFamily="2" charset="0"/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latin typeface="Times" pitchFamily="2" charset="0"/>
                <a:ea typeface="ＭＳ Ｐゴシック" panose="020B0600070205080204" pitchFamily="34" charset="-128"/>
              </a:rPr>
              <a:t>t induce lesion regression.  The mostly likely explanation for the the somewhat lower efficacy in men is that it is easier miss pre-existing infections of the maie genitalia.</a:t>
            </a:r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46435" name="Slide Number Placeholder 3">
            <a:extLst>
              <a:ext uri="{FF2B5EF4-FFF2-40B4-BE49-F238E27FC236}">
                <a16:creationId xmlns:a16="http://schemas.microsoft.com/office/drawing/2014/main" id="{5E04A75E-23AA-D74C-893D-5463A4359C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94F39A-523B-6445-91B1-2CF6F7919AA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681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>
            <a:extLst>
              <a:ext uri="{FF2B5EF4-FFF2-40B4-BE49-F238E27FC236}">
                <a16:creationId xmlns:a16="http://schemas.microsoft.com/office/drawing/2014/main" id="{72C1E6C4-330A-554F-8FD7-B8742CD5C5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4" name="Notes Placeholder 2">
            <a:extLst>
              <a:ext uri="{FF2B5EF4-FFF2-40B4-BE49-F238E27FC236}">
                <a16:creationId xmlns:a16="http://schemas.microsoft.com/office/drawing/2014/main" id="{803A797A-6EB9-AA4B-BD1B-2DA94AE49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The important point here is that the vaccines have very high efficacy if the analysis is restricted to protection disease caused from new infection by vaccine-targeted types.  The vaccines have limited prophylactic activity against other HPV types and don</a:t>
            </a:r>
            <a:r>
              <a:rPr lang="ja-JP" altLang="en-US">
                <a:latin typeface="Times" pitchFamily="2" charset="0"/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latin typeface="Times" pitchFamily="2" charset="0"/>
                <a:ea typeface="ＭＳ Ｐゴシック" panose="020B0600070205080204" pitchFamily="34" charset="-128"/>
              </a:rPr>
              <a:t>t induce lesion regression.  The mostly likely explanation for the the somewhat lower efficacy in men is that it is easier miss pre-existing infections of the maie genitalia.</a:t>
            </a:r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46435" name="Slide Number Placeholder 3">
            <a:extLst>
              <a:ext uri="{FF2B5EF4-FFF2-40B4-BE49-F238E27FC236}">
                <a16:creationId xmlns:a16="http://schemas.microsoft.com/office/drawing/2014/main" id="{5E04A75E-23AA-D74C-893D-5463A4359C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94F39A-523B-6445-91B1-2CF6F7919AA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203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E7AB2A-F30F-FB41-8CE6-C7DDBE1DDD4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788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12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>
            <a:extLst>
              <a:ext uri="{FF2B5EF4-FFF2-40B4-BE49-F238E27FC236}">
                <a16:creationId xmlns:a16="http://schemas.microsoft.com/office/drawing/2014/main" id="{72C1E6C4-330A-554F-8FD7-B8742CD5C5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4" name="Notes Placeholder 2">
            <a:extLst>
              <a:ext uri="{FF2B5EF4-FFF2-40B4-BE49-F238E27FC236}">
                <a16:creationId xmlns:a16="http://schemas.microsoft.com/office/drawing/2014/main" id="{803A797A-6EB9-AA4B-BD1B-2DA94AE49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The important point here is that the vaccines have very high efficacy if the analysis is restricted to protection disease caused from new infection by vaccine-targeted types.  The vaccines have limited prophylactic activity against other HPV types and don</a:t>
            </a:r>
            <a:r>
              <a:rPr lang="ja-JP" altLang="en-US">
                <a:latin typeface="Times" pitchFamily="2" charset="0"/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latin typeface="Times" pitchFamily="2" charset="0"/>
                <a:ea typeface="ＭＳ Ｐゴシック" panose="020B0600070205080204" pitchFamily="34" charset="-128"/>
              </a:rPr>
              <a:t>t induce lesion regression.  The mostly likely explanation for the the somewhat lower efficacy in men is that it is easier miss pre-existing infections of the maie genitalia.</a:t>
            </a:r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46435" name="Slide Number Placeholder 3">
            <a:extLst>
              <a:ext uri="{FF2B5EF4-FFF2-40B4-BE49-F238E27FC236}">
                <a16:creationId xmlns:a16="http://schemas.microsoft.com/office/drawing/2014/main" id="{5E04A75E-23AA-D74C-893D-5463A4359C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94F39A-523B-6445-91B1-2CF6F7919AA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315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>
            <a:extLst>
              <a:ext uri="{FF2B5EF4-FFF2-40B4-BE49-F238E27FC236}">
                <a16:creationId xmlns:a16="http://schemas.microsoft.com/office/drawing/2014/main" id="{72C1E6C4-330A-554F-8FD7-B8742CD5C5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4" name="Notes Placeholder 2">
            <a:extLst>
              <a:ext uri="{FF2B5EF4-FFF2-40B4-BE49-F238E27FC236}">
                <a16:creationId xmlns:a16="http://schemas.microsoft.com/office/drawing/2014/main" id="{803A797A-6EB9-AA4B-BD1B-2DA94AE49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The important point here is that the vaccines have very high efficacy if the analysis is restricted to protection disease caused from new infection by vaccine-targeted types.  The vaccines have limited prophylactic activity against other HPV types and don</a:t>
            </a:r>
            <a:r>
              <a:rPr lang="ja-JP" altLang="en-US">
                <a:latin typeface="Times" pitchFamily="2" charset="0"/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latin typeface="Times" pitchFamily="2" charset="0"/>
                <a:ea typeface="ＭＳ Ｐゴシック" panose="020B0600070205080204" pitchFamily="34" charset="-128"/>
              </a:rPr>
              <a:t>t induce lesion regression.  The mostly likely explanation for the the somewhat lower efficacy in men is that it is easier miss pre-existing infections of the maie genitalia.</a:t>
            </a:r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46435" name="Slide Number Placeholder 3">
            <a:extLst>
              <a:ext uri="{FF2B5EF4-FFF2-40B4-BE49-F238E27FC236}">
                <a16:creationId xmlns:a16="http://schemas.microsoft.com/office/drawing/2014/main" id="{5E04A75E-23AA-D74C-893D-5463A4359C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94F39A-523B-6445-91B1-2CF6F7919AA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24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>
            <a:extLst>
              <a:ext uri="{FF2B5EF4-FFF2-40B4-BE49-F238E27FC236}">
                <a16:creationId xmlns:a16="http://schemas.microsoft.com/office/drawing/2014/main" id="{72C1E6C4-330A-554F-8FD7-B8742CD5C5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4" name="Notes Placeholder 2">
            <a:extLst>
              <a:ext uri="{FF2B5EF4-FFF2-40B4-BE49-F238E27FC236}">
                <a16:creationId xmlns:a16="http://schemas.microsoft.com/office/drawing/2014/main" id="{803A797A-6EB9-AA4B-BD1B-2DA94AE49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The important point here is that the vaccines have very high efficacy if the analysis is restricted to protection disease caused from new infection by vaccine-targeted types.  The vaccines have limited prophylactic activity against other HPV types and don</a:t>
            </a:r>
            <a:r>
              <a:rPr lang="ja-JP" altLang="en-US">
                <a:latin typeface="Times" pitchFamily="2" charset="0"/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latin typeface="Times" pitchFamily="2" charset="0"/>
                <a:ea typeface="ＭＳ Ｐゴシック" panose="020B0600070205080204" pitchFamily="34" charset="-128"/>
              </a:rPr>
              <a:t>t induce lesion regression.  The mostly likely explanation for the the somewhat lower efficacy in men is that it is easier miss pre-existing infections of the maie genitalia.</a:t>
            </a:r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46435" name="Slide Number Placeholder 3">
            <a:extLst>
              <a:ext uri="{FF2B5EF4-FFF2-40B4-BE49-F238E27FC236}">
                <a16:creationId xmlns:a16="http://schemas.microsoft.com/office/drawing/2014/main" id="{5E04A75E-23AA-D74C-893D-5463A4359C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94F39A-523B-6445-91B1-2CF6F7919AA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831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>
            <a:spLocks noChangeAspect="1"/>
          </p:cNvSpPr>
          <p:nvPr userDrawn="1"/>
        </p:nvSpPr>
        <p:spPr>
          <a:xfrm>
            <a:off x="1555315" y="0"/>
            <a:ext cx="3829485" cy="6864096"/>
          </a:xfrm>
          <a:prstGeom prst="homePlate">
            <a:avLst>
              <a:gd name="adj" fmla="val 36290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Pentagon 14"/>
          <p:cNvSpPr>
            <a:spLocks noChangeAspect="1"/>
          </p:cNvSpPr>
          <p:nvPr userDrawn="1"/>
        </p:nvSpPr>
        <p:spPr>
          <a:xfrm>
            <a:off x="0" y="0"/>
            <a:ext cx="3829485" cy="6864096"/>
          </a:xfrm>
          <a:prstGeom prst="homePlate">
            <a:avLst>
              <a:gd name="adj" fmla="val 36290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 18"/>
          <p:cNvSpPr/>
          <p:nvPr userDrawn="1"/>
        </p:nvSpPr>
        <p:spPr>
          <a:xfrm flipV="1">
            <a:off x="0" y="5035296"/>
            <a:ext cx="121920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38300"/>
            <a:ext cx="10363200" cy="1827843"/>
          </a:xfrm>
        </p:spPr>
        <p:txBody>
          <a:bodyPr lIns="0" tIns="0" rIns="0" bIns="0" anchor="b">
            <a:noAutofit/>
          </a:bodyPr>
          <a:lstStyle>
            <a:lvl1pPr algn="r">
              <a:defRPr sz="3733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566160"/>
            <a:ext cx="10363200" cy="686376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867" b="0" i="1" spc="133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 </a:t>
            </a:r>
          </a:p>
        </p:txBody>
      </p:sp>
      <p:pic>
        <p:nvPicPr>
          <p:cNvPr id="13" name="Picture 12" descr="NCI-Logo-Color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5710324"/>
            <a:ext cx="5324687" cy="508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5727700"/>
            <a:ext cx="3048000" cy="474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1867" smtClean="0"/>
            </a:lvl1pPr>
          </a:lstStyle>
          <a:p>
            <a:pPr>
              <a:defRPr/>
            </a:pPr>
            <a:r>
              <a:rPr lang="en-US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122470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6067976" y="1426633"/>
            <a:ext cx="5477849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658369" y="1426633"/>
            <a:ext cx="5196417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183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6067976" y="1426633"/>
            <a:ext cx="5477849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658369" y="1426633"/>
            <a:ext cx="5196417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00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1" name="Picture 10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1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35517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2" name="Picture 11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25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87011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>
            <a:off x="0" y="0"/>
            <a:ext cx="11277597" cy="68580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Pentagon 8"/>
          <p:cNvSpPr/>
          <p:nvPr userDrawn="1"/>
        </p:nvSpPr>
        <p:spPr>
          <a:xfrm>
            <a:off x="0" y="0"/>
            <a:ext cx="9719731" cy="68580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3992035" y="2865121"/>
            <a:ext cx="4218368" cy="1084580"/>
            <a:chOff x="2333626" y="1990725"/>
            <a:chExt cx="4519680" cy="1162050"/>
          </a:xfrm>
        </p:grpSpPr>
        <p:pic>
          <p:nvPicPr>
            <p:cNvPr id="6" name="Picture 5" descr="NCI-Logo-Stack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5" y="2133600"/>
              <a:ext cx="3119501" cy="852170"/>
            </a:xfrm>
            <a:prstGeom prst="rect">
              <a:avLst/>
            </a:prstGeom>
          </p:spPr>
        </p:pic>
        <p:pic>
          <p:nvPicPr>
            <p:cNvPr id="8" name="Picture 7" descr="4_hhs_logo_white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626" y="1990725"/>
              <a:ext cx="1162050" cy="1162050"/>
            </a:xfrm>
            <a:prstGeom prst="rect">
              <a:avLst/>
            </a:prstGeom>
          </p:spPr>
        </p:pic>
      </p:grp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701330" y="5808133"/>
            <a:ext cx="683802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133" b="1">
                <a:solidFill>
                  <a:schemeClr val="bg1"/>
                </a:solidFill>
                <a:latin typeface="Arial" charset="0"/>
              </a:rPr>
              <a:t>www.cancer.gov                 www.cancer.gov/espanol</a:t>
            </a:r>
          </a:p>
        </p:txBody>
      </p:sp>
    </p:spTree>
    <p:extLst>
      <p:ext uri="{BB962C8B-B14F-4D97-AF65-F5344CB8AC3E}">
        <p14:creationId xmlns:p14="http://schemas.microsoft.com/office/powerpoint/2010/main" val="487832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rgbClr val="0A3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3"/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47281" y="-4"/>
            <a:ext cx="12339279" cy="68580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11689003" y="6382747"/>
            <a:ext cx="315780" cy="315084"/>
          </a:xfrm>
          <a:prstGeom prst="ellipse">
            <a:avLst/>
          </a:prstGeom>
          <a:solidFill>
            <a:srgbClr val="82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8447">
              <a:defRPr/>
            </a:pPr>
            <a:fld id="{B8085FFC-F515-8A40-AA65-E121940723D8}" type="slidenum">
              <a:rPr lang="en-US" sz="1400" smtClean="0">
                <a:latin typeface="Arial Narrow" panose="020B0606020202030204" pitchFamily="34" charset="0"/>
              </a:rPr>
              <a:pPr algn="ctr" defTabSz="1088447">
                <a:defRPr/>
              </a:pPr>
              <a:t>‹#›</a:t>
            </a:fld>
            <a:endParaRPr lang="bg-BG" sz="1400">
              <a:latin typeface="Arial Narrow" panose="020B0606020202030204" pitchFamily="34" charset="0"/>
              <a:ea typeface="DINCond-Bold" charset="0"/>
              <a:cs typeface="DINCond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6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29A7A-A4BF-B14E-98AF-769971384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4CC5-19B4-F943-8D4A-18C407CCE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63465-1E30-F746-963C-4EEE7B08F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6EDAF-A4D9-AD47-83DA-AD71C9FCDE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843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DD921-49DC-DD4F-8EB2-7B01223B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4F6DA-4F77-E04A-A1A4-6AF233066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705FC-DA28-D648-B600-CF1E5DB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6B84D-23EC-7F4E-812B-16F17B952F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21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Sub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>
            <a:spLocks noChangeAspect="1"/>
          </p:cNvSpPr>
          <p:nvPr userDrawn="1"/>
        </p:nvSpPr>
        <p:spPr>
          <a:xfrm>
            <a:off x="1569480" y="0"/>
            <a:ext cx="3829485" cy="6864096"/>
          </a:xfrm>
          <a:prstGeom prst="homePlate">
            <a:avLst>
              <a:gd name="adj" fmla="val 3629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Pentagon 12"/>
          <p:cNvSpPr>
            <a:spLocks noChangeAspect="1"/>
          </p:cNvSpPr>
          <p:nvPr userDrawn="1"/>
        </p:nvSpPr>
        <p:spPr>
          <a:xfrm>
            <a:off x="14166" y="0"/>
            <a:ext cx="3829485" cy="6864096"/>
          </a:xfrm>
          <a:prstGeom prst="homePlate">
            <a:avLst>
              <a:gd name="adj" fmla="val 36290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1828800"/>
            <a:ext cx="4023360" cy="1828800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320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9" name="Picture 8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779008" y="0"/>
            <a:ext cx="5730240" cy="6864096"/>
          </a:xfrm>
        </p:spPr>
        <p:txBody>
          <a:bodyPr anchor="ctr">
            <a:noAutofit/>
          </a:bodyPr>
          <a:lstStyle>
            <a:lvl1pPr marL="609585" marR="0" indent="-609585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i="1">
                <a:solidFill>
                  <a:srgbClr val="000000"/>
                </a:solidFill>
              </a:defRPr>
            </a:lvl1pPr>
            <a:lvl2pPr marL="914377" marR="0" indent="-304792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lang="en-US" sz="2533" i="1" kern="1200" baseline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</a:lstStyle>
          <a:p>
            <a:r>
              <a:rPr lang="en-US" dirty="0"/>
              <a:t>Agenda Item 1</a:t>
            </a:r>
          </a:p>
          <a:p>
            <a:pPr lvl="1"/>
            <a:r>
              <a:rPr lang="en-US" dirty="0"/>
              <a:t>Agenda Item 1a</a:t>
            </a:r>
          </a:p>
          <a:p>
            <a:pPr lvl="1"/>
            <a:r>
              <a:rPr lang="en-US" dirty="0"/>
              <a:t>Agenda Item 1b</a:t>
            </a:r>
          </a:p>
          <a:p>
            <a:r>
              <a:rPr lang="en-US" dirty="0"/>
              <a:t>Agenda Item 2</a:t>
            </a:r>
          </a:p>
          <a:p>
            <a:pPr lvl="1"/>
            <a:r>
              <a:rPr lang="en-US" dirty="0"/>
              <a:t>Agenda Item 2a</a:t>
            </a:r>
          </a:p>
          <a:p>
            <a:pPr lvl="1"/>
            <a:r>
              <a:rPr lang="en-US" dirty="0"/>
              <a:t>Agenda Item 2b</a:t>
            </a:r>
          </a:p>
          <a:p>
            <a:r>
              <a:rPr lang="en-US" dirty="0"/>
              <a:t>Agenda Item 3</a:t>
            </a:r>
          </a:p>
          <a:p>
            <a:pPr marL="914377" marR="0" lvl="1" indent="-304792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3a</a:t>
            </a:r>
          </a:p>
          <a:p>
            <a:pPr marL="914377" marR="0" lvl="1" indent="-304792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3b</a:t>
            </a:r>
          </a:p>
        </p:txBody>
      </p:sp>
    </p:spTree>
    <p:extLst>
      <p:ext uri="{BB962C8B-B14F-4D97-AF65-F5344CB8AC3E}">
        <p14:creationId xmlns:p14="http://schemas.microsoft.com/office/powerpoint/2010/main" val="318157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9730C-4876-764E-A4A4-AB1921299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97CEE-560F-DA4D-B3AE-D5673509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2CF79-10DA-0143-9EE0-3363BDC70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A4DA8-7AC5-D346-A8A1-A9862F32AD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020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EDFF47-9FF3-8C45-AE1E-75B23F555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71666A-12D5-AC4D-9115-4856FE950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11B5ED-B518-4B42-B1EF-8B5AC7FE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505B0-DABE-9040-9DE8-EAB4D9D9EF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050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C7DCDAE-0455-E84E-BD04-01F9C8F2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995D7D-1EFF-994B-9A89-211B9A448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3EC5438-1841-1147-8209-F0300CBD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01A8E-8D10-8243-82C8-C9C512B808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874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E62F13F-C80E-7E41-8DC0-22E580DF6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601D427-76B9-204E-8DBC-4EF025B91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D4D4AE-E1C9-F344-8F98-0FB65673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E6853-EF5E-214A-B56A-0D115C5866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734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F9AF73-813D-7F40-B52A-4FB3AF8D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942E647-99FF-7349-ABD4-E8EFEAAEC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95E832-1BDD-094F-A754-A2345FA3D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88F28-AB90-774E-923C-BB1E6916B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289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DA6EE9-BE2B-D643-AA7F-278978CFD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0FFD14-1F27-674D-8D80-44EF5FAFC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655BA6-6C81-1B41-BA06-3B831D845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D6B98-0025-6B43-A33D-8B3AA3A57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239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E132E8-83DE-2B45-8050-A8C9E8F76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1C7D48-F575-4D45-8FE8-0EB07CA0E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1D16F1-2DB5-F143-A66E-488CCDD50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45C62-CEFD-424B-A03A-5BC74C401B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163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7776B-C7A4-184B-B125-5521B6359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653B1-8A56-C746-A0D2-D4A14A9A2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879B4-4264-8940-971F-B733264AB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08F5-A5D3-3C4E-A704-78B36E99B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6016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D3778-9DC0-0A42-B873-9B1AC4028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E39F6-1060-C645-B018-5A2D75515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0A711-0DB9-634B-9961-FD152B86A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ABABF-A915-AF42-B9EF-DCED9305DB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322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37D17E-7101-804C-842B-B1919C855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0DC27B-4C7A-2047-AAF8-78E945D10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AF96E1-C0A4-E548-AD52-B538B3155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249D1-6F78-5444-A392-3D6CF38EF2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85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/>
          <p:cNvSpPr/>
          <p:nvPr userDrawn="1"/>
        </p:nvSpPr>
        <p:spPr>
          <a:xfrm>
            <a:off x="0" y="0"/>
            <a:ext cx="11277597" cy="68580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Pentagon 11"/>
          <p:cNvSpPr/>
          <p:nvPr userDrawn="1"/>
        </p:nvSpPr>
        <p:spPr>
          <a:xfrm>
            <a:off x="0" y="0"/>
            <a:ext cx="9719731" cy="68580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572001" y="2423160"/>
            <a:ext cx="6705599" cy="1828800"/>
          </a:xfrm>
        </p:spPr>
        <p:txBody>
          <a:bodyPr lIns="0" tIns="0" rIns="0" bIns="0" anchor="b">
            <a:noAutofit/>
          </a:bodyPr>
          <a:lstStyle>
            <a:lvl1pPr algn="r">
              <a:defRPr sz="3733" spc="-107">
                <a:solidFill>
                  <a:schemeClr val="bg1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99" y="4343400"/>
            <a:ext cx="6697189" cy="6858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867" b="0" i="1" spc="133">
                <a:solidFill>
                  <a:srgbClr val="FFFFFF"/>
                </a:solidFill>
                <a:latin typeface="+mn-lt"/>
                <a:cs typeface="SapientCentroSlab-Ligh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13" name="Picture 12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6486144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>
            <a:spLocks noChangeAspect="1"/>
          </p:cNvSpPr>
          <p:nvPr userDrawn="1"/>
        </p:nvSpPr>
        <p:spPr>
          <a:xfrm>
            <a:off x="2031143" y="0"/>
            <a:ext cx="3829485" cy="6864096"/>
          </a:xfrm>
          <a:prstGeom prst="homePlate">
            <a:avLst>
              <a:gd name="adj" fmla="val 36290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Pentagon 9"/>
          <p:cNvSpPr>
            <a:spLocks noChangeAspect="1"/>
          </p:cNvSpPr>
          <p:nvPr userDrawn="1"/>
        </p:nvSpPr>
        <p:spPr>
          <a:xfrm>
            <a:off x="1" y="0"/>
            <a:ext cx="4305313" cy="6864096"/>
          </a:xfrm>
          <a:prstGeom prst="homePlate">
            <a:avLst>
              <a:gd name="adj" fmla="val 32357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860628" y="2423160"/>
            <a:ext cx="5416971" cy="1828800"/>
          </a:xfrm>
        </p:spPr>
        <p:txBody>
          <a:bodyPr lIns="0" tIns="0" rIns="0" bIns="0" anchor="b">
            <a:noAutofit/>
          </a:bodyPr>
          <a:lstStyle>
            <a:lvl1pPr algn="r">
              <a:defRPr sz="3733" spc="-107">
                <a:solidFill>
                  <a:srgbClr val="BB0E3D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0628" y="4343400"/>
            <a:ext cx="5408560" cy="6858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867" b="0" i="1" spc="133">
                <a:solidFill>
                  <a:schemeClr val="accent3"/>
                </a:solidFill>
                <a:latin typeface="+mn-lt"/>
                <a:cs typeface="SapientCentroSlab-Ligh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1" name="Picture 10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6486144"/>
            <a:ext cx="2555849" cy="243840"/>
          </a:xfrm>
          <a:prstGeom prst="rect">
            <a:avLst/>
          </a:prstGeom>
        </p:spPr>
      </p:pic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68498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 userDrawn="1"/>
        </p:nvSpPr>
        <p:spPr>
          <a:xfrm>
            <a:off x="0" y="0"/>
            <a:ext cx="11277597" cy="68580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Pentagon 7"/>
          <p:cNvSpPr/>
          <p:nvPr userDrawn="1"/>
        </p:nvSpPr>
        <p:spPr>
          <a:xfrm>
            <a:off x="0" y="0"/>
            <a:ext cx="9719731" cy="68580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828800"/>
            <a:ext cx="10363200" cy="320040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3200" b="0" i="1" baseline="0">
                <a:solidFill>
                  <a:srgbClr val="FFFFFF"/>
                </a:solidFill>
                <a:latin typeface="+mn-lt"/>
                <a:cs typeface="SapientCentroSlab-Light"/>
              </a:defRPr>
            </a:lvl1pPr>
          </a:lstStyle>
          <a:p>
            <a:pPr lvl="0"/>
            <a:r>
              <a:rPr lang="en-US" dirty="0"/>
              <a:t>Vision Quote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fugit </a:t>
            </a:r>
            <a:r>
              <a:rPr lang="en-US" dirty="0" err="1"/>
              <a:t>liberavisse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nec</a:t>
            </a:r>
            <a:r>
              <a:rPr lang="en-US" dirty="0"/>
              <a:t> at.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elaboraret</a:t>
            </a:r>
            <a:r>
              <a:rPr lang="en-US" dirty="0"/>
              <a:t> </a:t>
            </a:r>
            <a:r>
              <a:rPr lang="en-US" dirty="0" err="1"/>
              <a:t>conclusionemque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eam</a:t>
            </a:r>
            <a:r>
              <a:rPr lang="en-US" dirty="0"/>
              <a:t> id. Quo ex </a:t>
            </a:r>
            <a:r>
              <a:rPr lang="en-US" dirty="0" err="1"/>
              <a:t>laboramus</a:t>
            </a:r>
            <a:r>
              <a:rPr lang="en-US" dirty="0"/>
              <a:t> </a:t>
            </a:r>
            <a:r>
              <a:rPr lang="en-US" dirty="0" err="1"/>
              <a:t>accommodare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his </a:t>
            </a:r>
            <a:r>
              <a:rPr lang="en-US" dirty="0" err="1"/>
              <a:t>falli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. </a:t>
            </a:r>
            <a:r>
              <a:rPr lang="en-US" dirty="0" err="1"/>
              <a:t>Illud</a:t>
            </a:r>
            <a:r>
              <a:rPr lang="en-US" dirty="0"/>
              <a:t> postulant </a:t>
            </a:r>
            <a:br>
              <a:rPr lang="en-US" dirty="0"/>
            </a:br>
            <a:r>
              <a:rPr lang="en-US" dirty="0" err="1"/>
              <a:t>adversarium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his.”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10" name="Picture 9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6486144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7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58368" y="1426633"/>
            <a:ext cx="108874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8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658368" y="1426633"/>
            <a:ext cx="108874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3145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658369" y="1426633"/>
            <a:ext cx="5477849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6349408" y="1426633"/>
            <a:ext cx="5196417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242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349408" y="1426633"/>
            <a:ext cx="5196417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658369" y="1426633"/>
            <a:ext cx="5477849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63540"/>
            <a:ext cx="1097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3205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en-US" sz="1200" smtClean="0"/>
            </a:lvl1pPr>
          </a:lstStyle>
          <a:p>
            <a:pPr>
              <a:defRPr/>
            </a:pPr>
            <a:r>
              <a:rPr lang="en-US"/>
              <a:t>INSERT DATE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rgbClr val="6C6C6C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rgbClr val="6C6C6C"/>
                </a:solidFill>
                <a:latin typeface="+mn-lt"/>
                <a:ea typeface="+mn-ea"/>
                <a:cs typeface="Sapient Centro Slab"/>
              </a:defRPr>
            </a:lvl1pPr>
          </a:lstStyle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7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hf sldNum="0" hdr="0" ft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rgbClr val="123E57"/>
          </a:solidFill>
          <a:latin typeface="+mj-lt"/>
          <a:ea typeface="ＭＳ Ｐゴシック" charset="0"/>
          <a:cs typeface="SapientSansBold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9pPr>
    </p:titleStyle>
    <p:bodyStyle>
      <a:lvl1pPr marL="304792" indent="-304792" algn="l" defTabSz="609585" rtl="0" eaLnBrk="1" fontAlgn="base" hangingPunct="1">
        <a:spcBef>
          <a:spcPct val="0"/>
        </a:spcBef>
        <a:spcAft>
          <a:spcPts val="1333"/>
        </a:spcAft>
        <a:buClr>
          <a:schemeClr val="accent1"/>
        </a:buClr>
        <a:buFont typeface="Wingdings" charset="0"/>
        <a:buChar char="§"/>
        <a:defRPr sz="2667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1pPr>
      <a:lvl2pPr marL="609585" indent="-304792" algn="l" defTabSz="609585" rtl="0" eaLnBrk="1" fontAlgn="base" hangingPunct="1">
        <a:spcBef>
          <a:spcPct val="0"/>
        </a:spcBef>
        <a:spcAft>
          <a:spcPts val="1333"/>
        </a:spcAft>
        <a:buClr>
          <a:schemeClr val="accent1"/>
        </a:buClr>
        <a:buFont typeface="Wingdings" charset="0"/>
        <a:buChar char="§"/>
        <a:defRPr sz="2533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2pPr>
      <a:lvl3pPr marL="914377" indent="-304792" algn="l" defTabSz="609585" rtl="0" eaLnBrk="1" fontAlgn="base" hangingPunct="1">
        <a:spcBef>
          <a:spcPct val="0"/>
        </a:spcBef>
        <a:spcAft>
          <a:spcPts val="1333"/>
        </a:spcAft>
        <a:buClr>
          <a:schemeClr val="accent1"/>
        </a:buClr>
        <a:buFont typeface="Wingdings" charset="0"/>
        <a:buChar char="§"/>
        <a:defRPr sz="24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3pPr>
      <a:lvl4pPr marL="1219170" indent="-304792" algn="l" defTabSz="609585" rtl="0" eaLnBrk="1" fontAlgn="base" hangingPunct="1">
        <a:spcBef>
          <a:spcPct val="0"/>
        </a:spcBef>
        <a:spcAft>
          <a:spcPts val="1333"/>
        </a:spcAft>
        <a:buClr>
          <a:schemeClr val="accent1"/>
        </a:buClr>
        <a:buFont typeface="Wingdings" charset="0"/>
        <a:buChar char="§"/>
        <a:defRPr sz="2267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4pPr>
      <a:lvl5pPr marL="1523962" indent="-304792" algn="l" defTabSz="609585" rtl="0" eaLnBrk="1" fontAlgn="base" hangingPunct="1">
        <a:spcBef>
          <a:spcPct val="0"/>
        </a:spcBef>
        <a:spcAft>
          <a:spcPts val="1333"/>
        </a:spcAft>
        <a:buClr>
          <a:schemeClr val="accent1"/>
        </a:buClr>
        <a:buFont typeface="Wingdings" charset="0"/>
        <a:buChar char="§"/>
        <a:defRPr sz="2133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FB9CE55-18B6-FA4D-A7C3-67879FF6B9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0F7CF4D-4C1C-3546-AB4C-2F70A3E9D7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8F76B-9B2B-2E40-A9F0-E4714C5DC6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73DA4-C26E-634C-92E1-FCFA1D9C1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4A853-DCD0-3044-902B-427662599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527CB32-DDC8-FE41-B40C-AF93EE05A1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63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754" y="750278"/>
            <a:ext cx="10589846" cy="2178902"/>
          </a:xfrm>
        </p:spPr>
        <p:txBody>
          <a:bodyPr/>
          <a:lstStyle/>
          <a:p>
            <a:pPr algn="ctr"/>
            <a:r>
              <a:rPr lang="en-US" sz="3600" dirty="0"/>
              <a:t>Research Update: The HPV Vaccines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i="0" dirty="0"/>
              <a:t>John T. Schiller, Ph.D.</a:t>
            </a:r>
          </a:p>
          <a:p>
            <a:pPr>
              <a:spcAft>
                <a:spcPts val="600"/>
              </a:spcAft>
            </a:pPr>
            <a:r>
              <a:rPr lang="en-US" i="0" dirty="0"/>
              <a:t>NIH Distinguished Investigator</a:t>
            </a:r>
          </a:p>
          <a:p>
            <a:pPr>
              <a:spcAft>
                <a:spcPts val="600"/>
              </a:spcAft>
            </a:pPr>
            <a:r>
              <a:rPr lang="en-US" i="0" dirty="0"/>
              <a:t> </a:t>
            </a:r>
          </a:p>
          <a:p>
            <a:r>
              <a:rPr lang="en-US" i="0" dirty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609570">
              <a:defRPr/>
            </a:pPr>
            <a:r>
              <a:rPr lang="en-US" dirty="0">
                <a:solidFill>
                  <a:srgbClr val="606060"/>
                </a:solidFill>
                <a:latin typeface="Calibri" charset="0"/>
                <a:ea typeface="ＭＳ Ｐゴシック" charset="0"/>
              </a:rPr>
              <a:t>June 27, 2019</a:t>
            </a:r>
          </a:p>
          <a:p>
            <a:pPr defTabSz="609570">
              <a:defRPr/>
            </a:pPr>
            <a:endParaRPr lang="en-US" dirty="0">
              <a:solidFill>
                <a:srgbClr val="606060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353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42" name="TextBox 1">
            <a:extLst>
              <a:ext uri="{FF2B5EF4-FFF2-40B4-BE49-F238E27FC236}">
                <a16:creationId xmlns:a16="http://schemas.microsoft.com/office/drawing/2014/main" id="{DBE22431-D705-B04A-9413-F6C55FD4D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772" y="590910"/>
            <a:ext cx="90083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Other Priority Research Areas for Elimination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7458AD-23E3-624F-B55F-376A8C9AE1FE}"/>
              </a:ext>
            </a:extLst>
          </p:cNvPr>
          <p:cNvSpPr txBox="1"/>
          <p:nvPr/>
        </p:nvSpPr>
        <p:spPr>
          <a:xfrm>
            <a:off x="668360" y="1769073"/>
            <a:ext cx="9996647" cy="35394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Therapeutic Vaccines: none commercially available,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b="1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     considerable activity in academia and industry.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Better Treatment Options: for persistent infection and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    low grade disease, in addition to cancers.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800" b="1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 b="1" err="1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creening</a:t>
            </a:r>
            <a:r>
              <a:rPr lang="en-US" sz="2800" b="1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: for cervical cancer in low resource settings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800" b="1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and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for other HPV-associated cancer everywhere.</a:t>
            </a:r>
          </a:p>
        </p:txBody>
      </p:sp>
    </p:spTree>
    <p:extLst>
      <p:ext uri="{BB962C8B-B14F-4D97-AF65-F5344CB8AC3E}">
        <p14:creationId xmlns:p14="http://schemas.microsoft.com/office/powerpoint/2010/main" val="939182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42" name="TextBox 1">
            <a:extLst>
              <a:ext uri="{FF2B5EF4-FFF2-40B4-BE49-F238E27FC236}">
                <a16:creationId xmlns:a16="http://schemas.microsoft.com/office/drawing/2014/main" id="{DBE22431-D705-B04A-9413-F6C55FD4D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921" y="590910"/>
            <a:ext cx="2642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7458AD-23E3-624F-B55F-376A8C9AE1FE}"/>
              </a:ext>
            </a:extLst>
          </p:cNvPr>
          <p:cNvSpPr txBox="1"/>
          <p:nvPr/>
        </p:nvSpPr>
        <p:spPr>
          <a:xfrm>
            <a:off x="668358" y="1659285"/>
            <a:ext cx="11190307" cy="35394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U.S. government-sponsored research was key to establishing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     the critical role of HPV in cancers and developing the 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     highly effective HPV vaccines.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Low uptake is the critical factor limiting vaccine impact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800" b="1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Continued preclinical, clinical and i</a:t>
            </a:r>
            <a:r>
              <a:rPr lang="en-US" sz="2800" b="1" dirty="0" err="1">
                <a:solidFill>
                  <a:prstClr val="black"/>
                </a:solidFill>
              </a:rPr>
              <a:t>mplementation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research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sz="28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is needed to propel the elimination of HPV-associate cancers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2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72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C74BB1-1AB4-0445-A5EF-251C5E6F6406}"/>
              </a:ext>
            </a:extLst>
          </p:cNvPr>
          <p:cNvSpPr txBox="1"/>
          <p:nvPr/>
        </p:nvSpPr>
        <p:spPr>
          <a:xfrm>
            <a:off x="2712416" y="242445"/>
            <a:ext cx="6509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HPV Vaccines: Basic Features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1021C07-3F75-754F-822A-7D45DBC04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488" y="1073426"/>
            <a:ext cx="2808874" cy="314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EC2FC4-9C4E-B240-81CF-8595271BCD85}"/>
              </a:ext>
            </a:extLst>
          </p:cNvPr>
          <p:cNvSpPr txBox="1"/>
          <p:nvPr/>
        </p:nvSpPr>
        <p:spPr>
          <a:xfrm>
            <a:off x="407504" y="1536174"/>
            <a:ext cx="9746258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Comprised of ”Virus-Like Particles” (VLPs).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Assemblages of 360 copies of a single virion protein: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noninfectious “subunit” vaccines.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Three commercial vaccines with VLP of 2, 4, or 9 strains: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only Gardasil 9 sold in the U.S.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Consistently induce high level and long lasting strain-restricted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antibody responses that prevent viral infection.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86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C74BB1-1AB4-0445-A5EF-251C5E6F6406}"/>
              </a:ext>
            </a:extLst>
          </p:cNvPr>
          <p:cNvSpPr txBox="1"/>
          <p:nvPr/>
        </p:nvSpPr>
        <p:spPr>
          <a:xfrm>
            <a:off x="2478684" y="339426"/>
            <a:ext cx="6505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HPV Vaccines: What They Do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1021C07-3F75-754F-822A-7D45DBC04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611" y="2268242"/>
            <a:ext cx="1909795" cy="213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EC2FC4-9C4E-B240-81CF-8595271BCD85}"/>
              </a:ext>
            </a:extLst>
          </p:cNvPr>
          <p:cNvSpPr txBox="1"/>
          <p:nvPr/>
        </p:nvSpPr>
        <p:spPr>
          <a:xfrm>
            <a:off x="647578" y="1285848"/>
            <a:ext cx="10008509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clinical trials, they prevented virtually 100%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of incident infections by the vaccine-targeted strains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and the premalignant lesions that arise from them.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national immunization programs with high coverage,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they have dramatically reduced the prevalence of targeted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HPV infections and lesions.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effective as treatment for established infection or lesions.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83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42" name="TextBox 1">
            <a:extLst>
              <a:ext uri="{FF2B5EF4-FFF2-40B4-BE49-F238E27FC236}">
                <a16:creationId xmlns:a16="http://schemas.microsoft.com/office/drawing/2014/main" id="{DBE22431-D705-B04A-9413-F6C55FD4D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669" y="368769"/>
            <a:ext cx="94247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HPV VLP Vaccines: An Excellent Safety Record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7458AD-23E3-624F-B55F-376A8C9AE1FE}"/>
              </a:ext>
            </a:extLst>
          </p:cNvPr>
          <p:cNvSpPr txBox="1"/>
          <p:nvPr/>
        </p:nvSpPr>
        <p:spPr>
          <a:xfrm>
            <a:off x="1569409" y="1498570"/>
            <a:ext cx="7024102" cy="298543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Low grade and transient injection site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   reactions are common.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Systemic reactions, when they occur,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   are mild and self-limiting.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Synocope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(fainting) is sometimes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  observed (needle related).</a:t>
            </a:r>
          </a:p>
        </p:txBody>
      </p:sp>
      <p:sp>
        <p:nvSpPr>
          <p:cNvPr id="145445" name="TextBox 6">
            <a:extLst>
              <a:ext uri="{FF2B5EF4-FFF2-40B4-BE49-F238E27FC236}">
                <a16:creationId xmlns:a16="http://schemas.microsoft.com/office/drawing/2014/main" id="{BC801E46-C789-3B48-9014-81542E835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9409" y="4673307"/>
            <a:ext cx="771878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 patterns of serious adverse events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 trials or post-licensure surveillance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suggesting a causal relation to the vaccine.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16D66FB-993D-0B49-977B-52650687F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851" y="2359941"/>
            <a:ext cx="1909795" cy="213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246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C74BB1-1AB4-0445-A5EF-251C5E6F6406}"/>
              </a:ext>
            </a:extLst>
          </p:cNvPr>
          <p:cNvSpPr txBox="1"/>
          <p:nvPr/>
        </p:nvSpPr>
        <p:spPr>
          <a:xfrm>
            <a:off x="4075670" y="242445"/>
            <a:ext cx="3782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HPV Vaccines: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EC2FC4-9C4E-B240-81CF-8595271BCD85}"/>
              </a:ext>
            </a:extLst>
          </p:cNvPr>
          <p:cNvSpPr txBox="1"/>
          <p:nvPr/>
        </p:nvSpPr>
        <p:spPr>
          <a:xfrm>
            <a:off x="405319" y="990805"/>
            <a:ext cx="928792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example of an effective Public/Private partnership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NIH-sponsored research to understand HPV/cancer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and discover vaccine.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Industry-sponsored product development, manufacture,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and sales.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CDC-sponsored uptake and impact monitoring.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21925D6-C42A-DA49-BC99-1453CB0A8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886" y="2359941"/>
            <a:ext cx="1909795" cy="213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999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42" name="TextBox 1">
            <a:extLst>
              <a:ext uri="{FF2B5EF4-FFF2-40B4-BE49-F238E27FC236}">
                <a16:creationId xmlns:a16="http://schemas.microsoft.com/office/drawing/2014/main" id="{DBE22431-D705-B04A-9413-F6C55FD4D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97" y="368769"/>
            <a:ext cx="108019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What’s Limiting the Potential Impact of HPV Vaccines?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7458AD-23E3-624F-B55F-376A8C9AE1FE}"/>
              </a:ext>
            </a:extLst>
          </p:cNvPr>
          <p:cNvSpPr txBox="1"/>
          <p:nvPr/>
        </p:nvSpPr>
        <p:spPr>
          <a:xfrm>
            <a:off x="743919" y="2464675"/>
            <a:ext cx="11118532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High Income Countries: Vaccine hesitancy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Middle Income Countries and Low Income Countries: Access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600" b="1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	- cost of vaccine and implementation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b="1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- vaccine shortage: next 5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yrs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(not in U.S.)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3AB676-83EF-F746-A16B-9C6CB887A189}"/>
              </a:ext>
            </a:extLst>
          </p:cNvPr>
          <p:cNvSpPr txBox="1"/>
          <p:nvPr/>
        </p:nvSpPr>
        <p:spPr>
          <a:xfrm>
            <a:off x="4381378" y="1302422"/>
            <a:ext cx="3257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Limited Uptake!</a:t>
            </a:r>
          </a:p>
        </p:txBody>
      </p:sp>
    </p:spTree>
    <p:extLst>
      <p:ext uri="{BB962C8B-B14F-4D97-AF65-F5344CB8AC3E}">
        <p14:creationId xmlns:p14="http://schemas.microsoft.com/office/powerpoint/2010/main" val="1522159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1A428F09-728C-294A-8A37-7A70BD31A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539" y="222250"/>
            <a:ext cx="8866187" cy="1143000"/>
          </a:xfrm>
        </p:spPr>
        <p:txBody>
          <a:bodyPr/>
          <a:lstStyle/>
          <a:p>
            <a:pPr>
              <a:defRPr/>
            </a:pPr>
            <a:r>
              <a:rPr lang="en-US" sz="3200" b="1">
                <a:solidFill>
                  <a:srgbClr val="0432FF"/>
                </a:solidFill>
                <a:ea typeface="+mn-ea"/>
                <a:cs typeface="+mn-cs"/>
              </a:rPr>
              <a:t>Non-Vaccine Scenario: 19 Million Cases and 10 Million Deaths From Cervical Cancer</a:t>
            </a:r>
            <a:br>
              <a:rPr lang="en-US" sz="3200" b="1">
                <a:ea typeface="+mn-ea"/>
                <a:cs typeface="+mn-cs"/>
              </a:rPr>
            </a:br>
            <a:r>
              <a:rPr lang="en-US" sz="2400" b="1" i="1">
                <a:ea typeface="+mn-ea"/>
                <a:cs typeface="+mn-cs"/>
              </a:rPr>
              <a:t>Worldwide projection for the next 65 years</a:t>
            </a:r>
          </a:p>
        </p:txBody>
      </p:sp>
      <p:sp>
        <p:nvSpPr>
          <p:cNvPr id="25603" name="Text Box 46">
            <a:extLst>
              <a:ext uri="{FF2B5EF4-FFF2-40B4-BE49-F238E27FC236}">
                <a16:creationId xmlns:a16="http://schemas.microsoft.com/office/drawing/2014/main" id="{CF17ABAA-6956-1346-B56C-BD1175CD2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6" y="6477000"/>
            <a:ext cx="51212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Bruni L. HPV WORLD 2017</a:t>
            </a:r>
          </a:p>
        </p:txBody>
      </p:sp>
      <p:grpSp>
        <p:nvGrpSpPr>
          <p:cNvPr id="95235" name="290 Grupo">
            <a:extLst>
              <a:ext uri="{FF2B5EF4-FFF2-40B4-BE49-F238E27FC236}">
                <a16:creationId xmlns:a16="http://schemas.microsoft.com/office/drawing/2014/main" id="{2B30DEB3-F605-0D4D-B640-229AAA9D3F7E}"/>
              </a:ext>
            </a:extLst>
          </p:cNvPr>
          <p:cNvGrpSpPr>
            <a:grpSpLocks/>
          </p:cNvGrpSpPr>
          <p:nvPr/>
        </p:nvGrpSpPr>
        <p:grpSpPr bwMode="auto">
          <a:xfrm>
            <a:off x="2155212" y="2005014"/>
            <a:ext cx="8296889" cy="4735214"/>
            <a:chOff x="324979" y="4772024"/>
            <a:chExt cx="7259135" cy="3737674"/>
          </a:xfrm>
        </p:grpSpPr>
        <p:cxnSp>
          <p:nvCxnSpPr>
            <p:cNvPr id="15" name="304 Conector recto">
              <a:extLst>
                <a:ext uri="{FF2B5EF4-FFF2-40B4-BE49-F238E27FC236}">
                  <a16:creationId xmlns:a16="http://schemas.microsoft.com/office/drawing/2014/main" id="{7D4D5012-CF5C-428B-AD44-798154832AEB}"/>
                </a:ext>
              </a:extLst>
            </p:cNvPr>
            <p:cNvCxnSpPr/>
            <p:nvPr/>
          </p:nvCxnSpPr>
          <p:spPr>
            <a:xfrm>
              <a:off x="2211696" y="4808363"/>
              <a:ext cx="1389" cy="2760514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305 Conector recto">
              <a:extLst>
                <a:ext uri="{FF2B5EF4-FFF2-40B4-BE49-F238E27FC236}">
                  <a16:creationId xmlns:a16="http://schemas.microsoft.com/office/drawing/2014/main" id="{2AA01847-D10C-4382-99CF-3C1B73C9938D}"/>
                </a:ext>
              </a:extLst>
            </p:cNvPr>
            <p:cNvCxnSpPr/>
            <p:nvPr/>
          </p:nvCxnSpPr>
          <p:spPr>
            <a:xfrm>
              <a:off x="3422851" y="4808363"/>
              <a:ext cx="1389" cy="2760514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06 Conector recto">
              <a:extLst>
                <a:ext uri="{FF2B5EF4-FFF2-40B4-BE49-F238E27FC236}">
                  <a16:creationId xmlns:a16="http://schemas.microsoft.com/office/drawing/2014/main" id="{04AA912B-43E8-4D24-B66E-F6D2CDDEC136}"/>
                </a:ext>
              </a:extLst>
            </p:cNvPr>
            <p:cNvCxnSpPr/>
            <p:nvPr/>
          </p:nvCxnSpPr>
          <p:spPr>
            <a:xfrm>
              <a:off x="4634006" y="4827159"/>
              <a:ext cx="1389" cy="2760513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243" name="328 Rectángulo">
              <a:extLst>
                <a:ext uri="{FF2B5EF4-FFF2-40B4-BE49-F238E27FC236}">
                  <a16:creationId xmlns:a16="http://schemas.microsoft.com/office/drawing/2014/main" id="{76FBC097-56A2-F442-85A8-8CEC7A455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954" y="5188564"/>
              <a:ext cx="1440160" cy="1822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Estimated number of cumulative incident cervical cancer cases before age 75 years</a:t>
              </a:r>
              <a:br>
                <a:rPr kumimoji="0" lang="en-GB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</a:br>
              <a:endParaRPr kumimoji="0" lang="en-GB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" name="329 Rectángulo">
              <a:extLst>
                <a:ext uri="{FF2B5EF4-FFF2-40B4-BE49-F238E27FC236}">
                  <a16:creationId xmlns:a16="http://schemas.microsoft.com/office/drawing/2014/main" id="{9973511E-FF2E-4C91-8E13-F56F40A8BEA2}"/>
                </a:ext>
              </a:extLst>
            </p:cNvPr>
            <p:cNvSpPr/>
            <p:nvPr/>
          </p:nvSpPr>
          <p:spPr>
            <a:xfrm>
              <a:off x="5877108" y="5255709"/>
              <a:ext cx="262509" cy="15412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5245" name="333 CuadroTexto">
              <a:extLst>
                <a:ext uri="{FF2B5EF4-FFF2-40B4-BE49-F238E27FC236}">
                  <a16:creationId xmlns:a16="http://schemas.microsoft.com/office/drawing/2014/main" id="{AF3B8C60-F4C8-4144-B680-1B743393F3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795968" y="6290528"/>
              <a:ext cx="2565032" cy="323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ES" altLang="en-US" sz="18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Number</a:t>
              </a:r>
              <a:r>
                <a:rPr kumimoji="0" lang="es-E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of cases in </a:t>
              </a:r>
              <a:r>
                <a:rPr kumimoji="0" lang="es-ES" altLang="en-US" sz="18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millions</a:t>
              </a:r>
              <a:endPara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95246" name="666 Grupo">
              <a:extLst>
                <a:ext uri="{FF2B5EF4-FFF2-40B4-BE49-F238E27FC236}">
                  <a16:creationId xmlns:a16="http://schemas.microsoft.com/office/drawing/2014/main" id="{53D2FB07-3716-404D-97A7-A0949F0E8DB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1353" y="5074354"/>
              <a:ext cx="5037628" cy="3097533"/>
              <a:chOff x="515405" y="4665663"/>
              <a:chExt cx="4994808" cy="3071206"/>
            </a:xfrm>
          </p:grpSpPr>
          <p:sp>
            <p:nvSpPr>
              <p:cNvPr id="95248" name="Rectangle 393">
                <a:extLst>
                  <a:ext uri="{FF2B5EF4-FFF2-40B4-BE49-F238E27FC236}">
                    <a16:creationId xmlns:a16="http://schemas.microsoft.com/office/drawing/2014/main" id="{8F6CC332-651E-9A40-941D-6B81EAE02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1063" y="4665663"/>
                <a:ext cx="1090613" cy="256381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49" name="Line 394">
                <a:extLst>
                  <a:ext uri="{FF2B5EF4-FFF2-40B4-BE49-F238E27FC236}">
                    <a16:creationId xmlns:a16="http://schemas.microsoft.com/office/drawing/2014/main" id="{A7228A6F-3F40-F340-86CF-A33582B6BF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1063" y="7159625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50" name="Line 395">
                <a:extLst>
                  <a:ext uri="{FF2B5EF4-FFF2-40B4-BE49-F238E27FC236}">
                    <a16:creationId xmlns:a16="http://schemas.microsoft.com/office/drawing/2014/main" id="{20A994D2-3987-E944-BB3A-5E6A90F71C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1063" y="6889750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51" name="Line 396">
                <a:extLst>
                  <a:ext uri="{FF2B5EF4-FFF2-40B4-BE49-F238E27FC236}">
                    <a16:creationId xmlns:a16="http://schemas.microsoft.com/office/drawing/2014/main" id="{6E444B9A-FABE-214D-8A59-28FB438A05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1063" y="6619875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52" name="Line 397">
                <a:extLst>
                  <a:ext uri="{FF2B5EF4-FFF2-40B4-BE49-F238E27FC236}">
                    <a16:creationId xmlns:a16="http://schemas.microsoft.com/office/drawing/2014/main" id="{9D0F8022-D8FC-EA4E-B3FB-B0199CB005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1063" y="6350000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53" name="Line 398">
                <a:extLst>
                  <a:ext uri="{FF2B5EF4-FFF2-40B4-BE49-F238E27FC236}">
                    <a16:creationId xmlns:a16="http://schemas.microsoft.com/office/drawing/2014/main" id="{97B00331-60F3-4145-A93C-8F9292E04A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1063" y="6080125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54" name="Line 399">
                <a:extLst>
                  <a:ext uri="{FF2B5EF4-FFF2-40B4-BE49-F238E27FC236}">
                    <a16:creationId xmlns:a16="http://schemas.microsoft.com/office/drawing/2014/main" id="{8B22C7C9-9C5C-5844-BA7F-478BCCE94A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1063" y="5811838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55" name="Line 400">
                <a:extLst>
                  <a:ext uri="{FF2B5EF4-FFF2-40B4-BE49-F238E27FC236}">
                    <a16:creationId xmlns:a16="http://schemas.microsoft.com/office/drawing/2014/main" id="{C4867BDA-9A27-324B-9DC1-5754DF7034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1063" y="5540375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56" name="Line 401">
                <a:extLst>
                  <a:ext uri="{FF2B5EF4-FFF2-40B4-BE49-F238E27FC236}">
                    <a16:creationId xmlns:a16="http://schemas.microsoft.com/office/drawing/2014/main" id="{84233F7B-E1C3-7941-8D1F-05A49B3AF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1063" y="5272088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57" name="Line 402">
                <a:extLst>
                  <a:ext uri="{FF2B5EF4-FFF2-40B4-BE49-F238E27FC236}">
                    <a16:creationId xmlns:a16="http://schemas.microsoft.com/office/drawing/2014/main" id="{1ACB1568-19AC-344F-BDF9-31D6F1800F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1063" y="5000625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58" name="Rectangle 403">
                <a:extLst>
                  <a:ext uri="{FF2B5EF4-FFF2-40B4-BE49-F238E27FC236}">
                    <a16:creationId xmlns:a16="http://schemas.microsoft.com/office/drawing/2014/main" id="{F041EB20-5CE8-754A-9543-87A583B18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0575" y="4665663"/>
                <a:ext cx="1090613" cy="256381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59" name="Line 404">
                <a:extLst>
                  <a:ext uri="{FF2B5EF4-FFF2-40B4-BE49-F238E27FC236}">
                    <a16:creationId xmlns:a16="http://schemas.microsoft.com/office/drawing/2014/main" id="{FEEC6288-0C3F-1C49-B372-D34ECE060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0575" y="7159625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60" name="Line 405">
                <a:extLst>
                  <a:ext uri="{FF2B5EF4-FFF2-40B4-BE49-F238E27FC236}">
                    <a16:creationId xmlns:a16="http://schemas.microsoft.com/office/drawing/2014/main" id="{5FF02BDD-93CB-1140-A5C7-3407DA5366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0575" y="6889750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61" name="Line 406">
                <a:extLst>
                  <a:ext uri="{FF2B5EF4-FFF2-40B4-BE49-F238E27FC236}">
                    <a16:creationId xmlns:a16="http://schemas.microsoft.com/office/drawing/2014/main" id="{0D0DD9E9-A96D-FF47-AD21-7C919EA882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0575" y="6619875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62" name="Line 407">
                <a:extLst>
                  <a:ext uri="{FF2B5EF4-FFF2-40B4-BE49-F238E27FC236}">
                    <a16:creationId xmlns:a16="http://schemas.microsoft.com/office/drawing/2014/main" id="{8F5782E6-F0F7-0D4A-B6F3-F7F2105E40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0575" y="6350000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63" name="Line 408">
                <a:extLst>
                  <a:ext uri="{FF2B5EF4-FFF2-40B4-BE49-F238E27FC236}">
                    <a16:creationId xmlns:a16="http://schemas.microsoft.com/office/drawing/2014/main" id="{BD56E992-A91D-7542-A641-B470D94705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0575" y="6080125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64" name="Line 409">
                <a:extLst>
                  <a:ext uri="{FF2B5EF4-FFF2-40B4-BE49-F238E27FC236}">
                    <a16:creationId xmlns:a16="http://schemas.microsoft.com/office/drawing/2014/main" id="{52C0F5C9-D344-5446-8B0E-6BEDFA1A64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0575" y="5811838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65" name="Line 410">
                <a:extLst>
                  <a:ext uri="{FF2B5EF4-FFF2-40B4-BE49-F238E27FC236}">
                    <a16:creationId xmlns:a16="http://schemas.microsoft.com/office/drawing/2014/main" id="{D391F895-C209-B242-B27E-3167D826B7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0575" y="5540375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66" name="Line 411">
                <a:extLst>
                  <a:ext uri="{FF2B5EF4-FFF2-40B4-BE49-F238E27FC236}">
                    <a16:creationId xmlns:a16="http://schemas.microsoft.com/office/drawing/2014/main" id="{0EEC4B61-BAD6-AE46-A992-8E01CE7FCF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0575" y="5272088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67" name="Line 412">
                <a:extLst>
                  <a:ext uri="{FF2B5EF4-FFF2-40B4-BE49-F238E27FC236}">
                    <a16:creationId xmlns:a16="http://schemas.microsoft.com/office/drawing/2014/main" id="{02DC3530-FFD4-284E-B48C-1E7577AD7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0575" y="5000625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68" name="Rectangle 413">
                <a:extLst>
                  <a:ext uri="{FF2B5EF4-FFF2-40B4-BE49-F238E27FC236}">
                    <a16:creationId xmlns:a16="http://schemas.microsoft.com/office/drawing/2014/main" id="{89D4529F-5EF9-E34F-B541-B34A83F88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0088" y="4665663"/>
                <a:ext cx="1090613" cy="256381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69" name="Line 414">
                <a:extLst>
                  <a:ext uri="{FF2B5EF4-FFF2-40B4-BE49-F238E27FC236}">
                    <a16:creationId xmlns:a16="http://schemas.microsoft.com/office/drawing/2014/main" id="{59CA8DBD-A727-B345-8347-588D038823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0088" y="7159625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70" name="Line 415">
                <a:extLst>
                  <a:ext uri="{FF2B5EF4-FFF2-40B4-BE49-F238E27FC236}">
                    <a16:creationId xmlns:a16="http://schemas.microsoft.com/office/drawing/2014/main" id="{5A227ECD-CEE9-C841-91C9-E82BAA460C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0088" y="6889750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71" name="Line 416">
                <a:extLst>
                  <a:ext uri="{FF2B5EF4-FFF2-40B4-BE49-F238E27FC236}">
                    <a16:creationId xmlns:a16="http://schemas.microsoft.com/office/drawing/2014/main" id="{263CC71F-9A05-3C40-85E8-825CF1A51B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0088" y="6619875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72" name="Line 417">
                <a:extLst>
                  <a:ext uri="{FF2B5EF4-FFF2-40B4-BE49-F238E27FC236}">
                    <a16:creationId xmlns:a16="http://schemas.microsoft.com/office/drawing/2014/main" id="{F3703DFA-F246-5A47-9B94-CCF812A645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0088" y="6350000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73" name="Line 418">
                <a:extLst>
                  <a:ext uri="{FF2B5EF4-FFF2-40B4-BE49-F238E27FC236}">
                    <a16:creationId xmlns:a16="http://schemas.microsoft.com/office/drawing/2014/main" id="{C4234C9A-794C-1D42-9A3E-7CEFE23DC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0088" y="6080125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74" name="Line 419">
                <a:extLst>
                  <a:ext uri="{FF2B5EF4-FFF2-40B4-BE49-F238E27FC236}">
                    <a16:creationId xmlns:a16="http://schemas.microsoft.com/office/drawing/2014/main" id="{603216C7-1AD2-394A-BE3C-98EC1972FA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0088" y="5811838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75" name="Line 420">
                <a:extLst>
                  <a:ext uri="{FF2B5EF4-FFF2-40B4-BE49-F238E27FC236}">
                    <a16:creationId xmlns:a16="http://schemas.microsoft.com/office/drawing/2014/main" id="{3661A7F3-959D-2047-A5F4-0C2E7DAC6B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0088" y="5540375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76" name="Line 421">
                <a:extLst>
                  <a:ext uri="{FF2B5EF4-FFF2-40B4-BE49-F238E27FC236}">
                    <a16:creationId xmlns:a16="http://schemas.microsoft.com/office/drawing/2014/main" id="{8CD03338-5904-B545-BCA4-79629EE61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0088" y="5272088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77" name="Line 422">
                <a:extLst>
                  <a:ext uri="{FF2B5EF4-FFF2-40B4-BE49-F238E27FC236}">
                    <a16:creationId xmlns:a16="http://schemas.microsoft.com/office/drawing/2014/main" id="{16C78ED6-2C19-B445-94D2-1813F02A3F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0088" y="5000625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78" name="Rectangle 423">
                <a:extLst>
                  <a:ext uri="{FF2B5EF4-FFF2-40B4-BE49-F238E27FC236}">
                    <a16:creationId xmlns:a16="http://schemas.microsoft.com/office/drawing/2014/main" id="{AE8ACAF4-73C8-F44D-9597-A47BF5EB0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1188" y="4665663"/>
                <a:ext cx="1089025" cy="256381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79" name="Line 424">
                <a:extLst>
                  <a:ext uri="{FF2B5EF4-FFF2-40B4-BE49-F238E27FC236}">
                    <a16:creationId xmlns:a16="http://schemas.microsoft.com/office/drawing/2014/main" id="{653E3D48-91ED-F342-8AC7-7D885079D2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1188" y="7159625"/>
                <a:ext cx="1089025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80" name="Line 425">
                <a:extLst>
                  <a:ext uri="{FF2B5EF4-FFF2-40B4-BE49-F238E27FC236}">
                    <a16:creationId xmlns:a16="http://schemas.microsoft.com/office/drawing/2014/main" id="{1954054F-DF16-C34C-903D-73C79F0B01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1188" y="6889750"/>
                <a:ext cx="1089025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81" name="Line 426">
                <a:extLst>
                  <a:ext uri="{FF2B5EF4-FFF2-40B4-BE49-F238E27FC236}">
                    <a16:creationId xmlns:a16="http://schemas.microsoft.com/office/drawing/2014/main" id="{26A886A2-3075-2043-B90A-054C7C5128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1188" y="6619875"/>
                <a:ext cx="1089025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82" name="Line 427">
                <a:extLst>
                  <a:ext uri="{FF2B5EF4-FFF2-40B4-BE49-F238E27FC236}">
                    <a16:creationId xmlns:a16="http://schemas.microsoft.com/office/drawing/2014/main" id="{22BA47B3-2EEC-E243-B4E5-D66067DAD4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1188" y="6350000"/>
                <a:ext cx="1089025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83" name="Line 428">
                <a:extLst>
                  <a:ext uri="{FF2B5EF4-FFF2-40B4-BE49-F238E27FC236}">
                    <a16:creationId xmlns:a16="http://schemas.microsoft.com/office/drawing/2014/main" id="{3706C65A-C37A-E840-B6CF-AD908A3311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1188" y="6080125"/>
                <a:ext cx="1089025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84" name="Line 429">
                <a:extLst>
                  <a:ext uri="{FF2B5EF4-FFF2-40B4-BE49-F238E27FC236}">
                    <a16:creationId xmlns:a16="http://schemas.microsoft.com/office/drawing/2014/main" id="{32E9EBF5-19AF-7A42-945C-0110723195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1188" y="5811838"/>
                <a:ext cx="1089025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85" name="Line 430">
                <a:extLst>
                  <a:ext uri="{FF2B5EF4-FFF2-40B4-BE49-F238E27FC236}">
                    <a16:creationId xmlns:a16="http://schemas.microsoft.com/office/drawing/2014/main" id="{622041D0-D03A-A44A-B7DB-285B40078B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1188" y="5540375"/>
                <a:ext cx="1089025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86" name="Line 431">
                <a:extLst>
                  <a:ext uri="{FF2B5EF4-FFF2-40B4-BE49-F238E27FC236}">
                    <a16:creationId xmlns:a16="http://schemas.microsoft.com/office/drawing/2014/main" id="{CA3A3B10-4951-0A43-B736-A78A035357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1188" y="5272088"/>
                <a:ext cx="1089025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87" name="Line 432">
                <a:extLst>
                  <a:ext uri="{FF2B5EF4-FFF2-40B4-BE49-F238E27FC236}">
                    <a16:creationId xmlns:a16="http://schemas.microsoft.com/office/drawing/2014/main" id="{1D5CF6A8-4D3E-0343-B0E5-1B4BE94614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1188" y="5000625"/>
                <a:ext cx="1089025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65" name="Rectangle 433">
                <a:extLst>
                  <a:ext uri="{FF2B5EF4-FFF2-40B4-BE49-F238E27FC236}">
                    <a16:creationId xmlns:a16="http://schemas.microsoft.com/office/drawing/2014/main" id="{B5446833-22DC-4B24-B069-FB5F52E6A6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5608" y="6789865"/>
                <a:ext cx="191422" cy="37024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66" name="Rectangle 434">
                <a:extLst>
                  <a:ext uri="{FF2B5EF4-FFF2-40B4-BE49-F238E27FC236}">
                    <a16:creationId xmlns:a16="http://schemas.microsoft.com/office/drawing/2014/main" id="{D3887827-F468-44BA-8989-01B59DC70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7030" y="6766259"/>
                <a:ext cx="188667" cy="39384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67" name="Rectangle 435">
                <a:extLst>
                  <a:ext uri="{FF2B5EF4-FFF2-40B4-BE49-F238E27FC236}">
                    <a16:creationId xmlns:a16="http://schemas.microsoft.com/office/drawing/2014/main" id="{8B65914A-3CC2-471D-8F4E-40F294D15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5697" y="6725259"/>
                <a:ext cx="190045" cy="43484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68" name="Rectangle 436">
                <a:extLst>
                  <a:ext uri="{FF2B5EF4-FFF2-40B4-BE49-F238E27FC236}">
                    <a16:creationId xmlns:a16="http://schemas.microsoft.com/office/drawing/2014/main" id="{B67F9C99-ECE8-480A-94D2-52D3584C9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5742" y="6716563"/>
                <a:ext cx="188668" cy="44354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73" name="Rectangle 441">
                <a:extLst>
                  <a:ext uri="{FF2B5EF4-FFF2-40B4-BE49-F238E27FC236}">
                    <a16:creationId xmlns:a16="http://schemas.microsoft.com/office/drawing/2014/main" id="{E896DC1C-49A9-4580-9B88-B7CB0BD6BB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5813" y="5989746"/>
                <a:ext cx="190045" cy="117036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74" name="Rectangle 442">
                <a:extLst>
                  <a:ext uri="{FF2B5EF4-FFF2-40B4-BE49-F238E27FC236}">
                    <a16:creationId xmlns:a16="http://schemas.microsoft.com/office/drawing/2014/main" id="{59CEEBC7-1BC3-4359-A666-D62230187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5858" y="5932595"/>
                <a:ext cx="188667" cy="122751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75" name="Rectangle 443">
                <a:extLst>
                  <a:ext uri="{FF2B5EF4-FFF2-40B4-BE49-F238E27FC236}">
                    <a16:creationId xmlns:a16="http://schemas.microsoft.com/office/drawing/2014/main" id="{68E1B2DC-96D1-4520-8D43-BC2642241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4525" y="5823262"/>
                <a:ext cx="191422" cy="133684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76" name="Rectangle 444">
                <a:extLst>
                  <a:ext uri="{FF2B5EF4-FFF2-40B4-BE49-F238E27FC236}">
                    <a16:creationId xmlns:a16="http://schemas.microsoft.com/office/drawing/2014/main" id="{597C4A25-1D5E-4AEB-AB86-EF6207A401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4210" y="5904020"/>
                <a:ext cx="188667" cy="125484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1" name="Rectangle 449">
                <a:extLst>
                  <a:ext uri="{FF2B5EF4-FFF2-40B4-BE49-F238E27FC236}">
                    <a16:creationId xmlns:a16="http://schemas.microsoft.com/office/drawing/2014/main" id="{9375229E-9C17-4767-BD8C-61FD3CE2DB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7395" y="4737387"/>
                <a:ext cx="188667" cy="242271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" name="Rectangle 450">
                <a:extLst>
                  <a:ext uri="{FF2B5EF4-FFF2-40B4-BE49-F238E27FC236}">
                    <a16:creationId xmlns:a16="http://schemas.microsoft.com/office/drawing/2014/main" id="{37D28E1D-2308-484A-AB66-7BA8794D18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0553" y="4857902"/>
                <a:ext cx="191422" cy="230220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" name="Rectangle 451">
                <a:extLst>
                  <a:ext uri="{FF2B5EF4-FFF2-40B4-BE49-F238E27FC236}">
                    <a16:creationId xmlns:a16="http://schemas.microsoft.com/office/drawing/2014/main" id="{4C3113CA-D94C-45F5-BEA8-284F10E1D6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1975" y="4965992"/>
                <a:ext cx="188667" cy="219535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" name="Rectangle 452">
                <a:extLst>
                  <a:ext uri="{FF2B5EF4-FFF2-40B4-BE49-F238E27FC236}">
                    <a16:creationId xmlns:a16="http://schemas.microsoft.com/office/drawing/2014/main" id="{5FC647EE-9C7B-492B-AEBC-E81296E77C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4774" y="5122537"/>
                <a:ext cx="188667" cy="203756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8" name="Rectangle 456">
                <a:extLst>
                  <a:ext uri="{FF2B5EF4-FFF2-40B4-BE49-F238E27FC236}">
                    <a16:creationId xmlns:a16="http://schemas.microsoft.com/office/drawing/2014/main" id="{FFFB48B8-89B4-4AF7-9C8C-FC6EEA1DA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6222" y="5675414"/>
                <a:ext cx="188667" cy="148469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9" name="Rectangle 457">
                <a:extLst>
                  <a:ext uri="{FF2B5EF4-FFF2-40B4-BE49-F238E27FC236}">
                    <a16:creationId xmlns:a16="http://schemas.microsoft.com/office/drawing/2014/main" id="{2A09FD8A-CC8E-44C3-90F9-F281A48A4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4889" y="5858050"/>
                <a:ext cx="191422" cy="1302056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0" name="Rectangle 458">
                <a:extLst>
                  <a:ext uri="{FF2B5EF4-FFF2-40B4-BE49-F238E27FC236}">
                    <a16:creationId xmlns:a16="http://schemas.microsoft.com/office/drawing/2014/main" id="{9357E26B-66EA-4B1F-A689-E40D6FBE5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6311" y="6024534"/>
                <a:ext cx="188667" cy="11355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1" name="Rectangle 459">
                <a:extLst>
                  <a:ext uri="{FF2B5EF4-FFF2-40B4-BE49-F238E27FC236}">
                    <a16:creationId xmlns:a16="http://schemas.microsoft.com/office/drawing/2014/main" id="{566E8E96-48AB-4AEC-A414-1C2ECEF97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4978" y="6172383"/>
                <a:ext cx="188668" cy="98772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04" name="Line 462">
                <a:extLst>
                  <a:ext uri="{FF2B5EF4-FFF2-40B4-BE49-F238E27FC236}">
                    <a16:creationId xmlns:a16="http://schemas.microsoft.com/office/drawing/2014/main" id="{8B0E13A7-8198-DF46-8611-9CD5133BE8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1063" y="4665663"/>
                <a:ext cx="0" cy="25638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05" name="Line 463">
                <a:extLst>
                  <a:ext uri="{FF2B5EF4-FFF2-40B4-BE49-F238E27FC236}">
                    <a16:creationId xmlns:a16="http://schemas.microsoft.com/office/drawing/2014/main" id="{6F1F1AF1-2DEC-D24F-AD0F-FCED91D01A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6613" y="7159625"/>
                <a:ext cx="4445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06" name="Rectangle 464">
                <a:extLst>
                  <a:ext uri="{FF2B5EF4-FFF2-40B4-BE49-F238E27FC236}">
                    <a16:creationId xmlns:a16="http://schemas.microsoft.com/office/drawing/2014/main" id="{0B0197A9-F619-AA41-8E2C-4C572132FB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408" y="7068164"/>
                <a:ext cx="301757" cy="168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0.00</a:t>
                </a:r>
                <a:endParaRPr kumimoji="0" lang="es-ES" altLang="es-E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07" name="Line 465">
                <a:extLst>
                  <a:ext uri="{FF2B5EF4-FFF2-40B4-BE49-F238E27FC236}">
                    <a16:creationId xmlns:a16="http://schemas.microsoft.com/office/drawing/2014/main" id="{401575AB-90A3-D04C-90A7-4ED5C125E6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6613" y="6889750"/>
                <a:ext cx="4445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08" name="Rectangle 466">
                <a:extLst>
                  <a:ext uri="{FF2B5EF4-FFF2-40B4-BE49-F238E27FC236}">
                    <a16:creationId xmlns:a16="http://schemas.microsoft.com/office/drawing/2014/main" id="{24DF0DF2-7B72-4D45-B9AC-99F78AADC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408" y="6798288"/>
                <a:ext cx="301757" cy="168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0.25</a:t>
                </a:r>
                <a:endParaRPr kumimoji="0" lang="es-ES" altLang="es-E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09" name="Line 467">
                <a:extLst>
                  <a:ext uri="{FF2B5EF4-FFF2-40B4-BE49-F238E27FC236}">
                    <a16:creationId xmlns:a16="http://schemas.microsoft.com/office/drawing/2014/main" id="{68413229-22D3-FB49-92D3-D4B97F675C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6613" y="6619875"/>
                <a:ext cx="4445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10" name="Rectangle 468">
                <a:extLst>
                  <a:ext uri="{FF2B5EF4-FFF2-40B4-BE49-F238E27FC236}">
                    <a16:creationId xmlns:a16="http://schemas.microsoft.com/office/drawing/2014/main" id="{24FB7BDF-D083-CD4B-BA4E-23F9FECBB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408" y="6528412"/>
                <a:ext cx="301757" cy="168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0.50</a:t>
                </a:r>
                <a:endParaRPr kumimoji="0" lang="es-ES" altLang="es-E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11" name="Line 469">
                <a:extLst>
                  <a:ext uri="{FF2B5EF4-FFF2-40B4-BE49-F238E27FC236}">
                    <a16:creationId xmlns:a16="http://schemas.microsoft.com/office/drawing/2014/main" id="{077DBF2F-1420-AE4A-80E9-30439F1B91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6613" y="6350000"/>
                <a:ext cx="4445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12" name="Rectangle 470">
                <a:extLst>
                  <a:ext uri="{FF2B5EF4-FFF2-40B4-BE49-F238E27FC236}">
                    <a16:creationId xmlns:a16="http://schemas.microsoft.com/office/drawing/2014/main" id="{FA06CA58-93AC-1D48-8FA9-B08647B740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408" y="6258541"/>
                <a:ext cx="301757" cy="168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0.75</a:t>
                </a:r>
                <a:endParaRPr kumimoji="0" lang="es-ES" altLang="es-E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13" name="Line 471">
                <a:extLst>
                  <a:ext uri="{FF2B5EF4-FFF2-40B4-BE49-F238E27FC236}">
                    <a16:creationId xmlns:a16="http://schemas.microsoft.com/office/drawing/2014/main" id="{CDB10F9C-01D6-7B42-8F7E-F5F7522FA3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6613" y="6080125"/>
                <a:ext cx="4445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14" name="Rectangle 472">
                <a:extLst>
                  <a:ext uri="{FF2B5EF4-FFF2-40B4-BE49-F238E27FC236}">
                    <a16:creationId xmlns:a16="http://schemas.microsoft.com/office/drawing/2014/main" id="{4C136379-2502-7C41-A210-7FA85EE489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408" y="5990253"/>
                <a:ext cx="301757" cy="168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1.00</a:t>
                </a:r>
                <a:endParaRPr kumimoji="0" lang="es-ES" altLang="es-E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15" name="Line 473">
                <a:extLst>
                  <a:ext uri="{FF2B5EF4-FFF2-40B4-BE49-F238E27FC236}">
                    <a16:creationId xmlns:a16="http://schemas.microsoft.com/office/drawing/2014/main" id="{113D757E-47D3-6644-A0EE-2006C0078B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6613" y="5811838"/>
                <a:ext cx="4445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16" name="Rectangle 474">
                <a:extLst>
                  <a:ext uri="{FF2B5EF4-FFF2-40B4-BE49-F238E27FC236}">
                    <a16:creationId xmlns:a16="http://schemas.microsoft.com/office/drawing/2014/main" id="{FCC91EF2-406B-1D43-8F07-FB148B14BF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408" y="5718791"/>
                <a:ext cx="301757" cy="168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1.25</a:t>
                </a:r>
                <a:endParaRPr kumimoji="0" lang="es-ES" altLang="es-E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17" name="Line 475">
                <a:extLst>
                  <a:ext uri="{FF2B5EF4-FFF2-40B4-BE49-F238E27FC236}">
                    <a16:creationId xmlns:a16="http://schemas.microsoft.com/office/drawing/2014/main" id="{82703ACE-3722-F643-9F1E-9E611AE3C1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6613" y="5540375"/>
                <a:ext cx="4445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18" name="Rectangle 476">
                <a:extLst>
                  <a:ext uri="{FF2B5EF4-FFF2-40B4-BE49-F238E27FC236}">
                    <a16:creationId xmlns:a16="http://schemas.microsoft.com/office/drawing/2014/main" id="{02705381-02C2-B543-8BEC-59B116585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408" y="5450501"/>
                <a:ext cx="301757" cy="168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1.50</a:t>
                </a:r>
                <a:endParaRPr kumimoji="0" lang="es-ES" altLang="es-E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19" name="Line 477">
                <a:extLst>
                  <a:ext uri="{FF2B5EF4-FFF2-40B4-BE49-F238E27FC236}">
                    <a16:creationId xmlns:a16="http://schemas.microsoft.com/office/drawing/2014/main" id="{3AEEFB45-1590-C547-84A1-77AA7D7DC1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6613" y="5272088"/>
                <a:ext cx="4445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20" name="Rectangle 478">
                <a:extLst>
                  <a:ext uri="{FF2B5EF4-FFF2-40B4-BE49-F238E27FC236}">
                    <a16:creationId xmlns:a16="http://schemas.microsoft.com/office/drawing/2014/main" id="{D1E6A39B-CAB5-ED41-8C6E-84B5346D3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408" y="5179039"/>
                <a:ext cx="301757" cy="168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1.75</a:t>
                </a:r>
                <a:endParaRPr kumimoji="0" lang="es-ES" altLang="es-E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21" name="Line 479">
                <a:extLst>
                  <a:ext uri="{FF2B5EF4-FFF2-40B4-BE49-F238E27FC236}">
                    <a16:creationId xmlns:a16="http://schemas.microsoft.com/office/drawing/2014/main" id="{83AA1A00-2A51-DE41-845C-757C71133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6613" y="5000625"/>
                <a:ext cx="4445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22" name="Rectangle 480">
                <a:extLst>
                  <a:ext uri="{FF2B5EF4-FFF2-40B4-BE49-F238E27FC236}">
                    <a16:creationId xmlns:a16="http://schemas.microsoft.com/office/drawing/2014/main" id="{FD44ECB6-DA90-034B-9D57-D2C86F0CF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405" y="4910754"/>
                <a:ext cx="301757" cy="168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2.00</a:t>
                </a:r>
                <a:endParaRPr kumimoji="0" lang="es-ES" altLang="es-E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23" name="Line 481">
                <a:extLst>
                  <a:ext uri="{FF2B5EF4-FFF2-40B4-BE49-F238E27FC236}">
                    <a16:creationId xmlns:a16="http://schemas.microsoft.com/office/drawing/2014/main" id="{09DCD3F9-D1BC-C84D-8C8D-1F07899348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1063" y="7229475"/>
                <a:ext cx="109061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24" name="Line 484">
                <a:extLst>
                  <a:ext uri="{FF2B5EF4-FFF2-40B4-BE49-F238E27FC236}">
                    <a16:creationId xmlns:a16="http://schemas.microsoft.com/office/drawing/2014/main" id="{A3DB4A7A-4391-2940-9DBD-838A84EE6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1413" y="7229475"/>
                <a:ext cx="0" cy="460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25" name="Rectangle 485">
                <a:extLst>
                  <a:ext uri="{FF2B5EF4-FFF2-40B4-BE49-F238E27FC236}">
                    <a16:creationId xmlns:a16="http://schemas.microsoft.com/office/drawing/2014/main" id="{B943666E-8AE8-3448-AE54-9810091E6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951374" y="7424953"/>
                <a:ext cx="410239" cy="213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10-14</a:t>
                </a:r>
                <a:endParaRPr kumimoji="0" lang="es-ES" altLang="es-E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26" name="Line 486">
                <a:extLst>
                  <a:ext uri="{FF2B5EF4-FFF2-40B4-BE49-F238E27FC236}">
                    <a16:creationId xmlns:a16="http://schemas.microsoft.com/office/drawing/2014/main" id="{760AB541-9777-7943-B091-FC07BD0F1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0325" y="7229475"/>
                <a:ext cx="0" cy="460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27" name="Rectangle 487">
                <a:extLst>
                  <a:ext uri="{FF2B5EF4-FFF2-40B4-BE49-F238E27FC236}">
                    <a16:creationId xmlns:a16="http://schemas.microsoft.com/office/drawing/2014/main" id="{C43799D9-6D1E-4C4D-AB1D-74E22CC716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141874" y="7424949"/>
                <a:ext cx="410239" cy="213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15-19</a:t>
                </a:r>
                <a:endParaRPr kumimoji="0" lang="es-ES" altLang="es-E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28" name="Line 488">
                <a:extLst>
                  <a:ext uri="{FF2B5EF4-FFF2-40B4-BE49-F238E27FC236}">
                    <a16:creationId xmlns:a16="http://schemas.microsoft.com/office/drawing/2014/main" id="{64DE6571-E445-6D45-854A-9542D91662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0825" y="7229475"/>
                <a:ext cx="0" cy="460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29" name="Rectangle 489">
                <a:extLst>
                  <a:ext uri="{FF2B5EF4-FFF2-40B4-BE49-F238E27FC236}">
                    <a16:creationId xmlns:a16="http://schemas.microsoft.com/office/drawing/2014/main" id="{707C8C6C-809B-9E4F-AA9A-45A8FA6A0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332374" y="7424949"/>
                <a:ext cx="410239" cy="213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20-24</a:t>
                </a:r>
                <a:endParaRPr kumimoji="0" lang="es-ES" altLang="es-E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30" name="Line 490">
                <a:extLst>
                  <a:ext uri="{FF2B5EF4-FFF2-40B4-BE49-F238E27FC236}">
                    <a16:creationId xmlns:a16="http://schemas.microsoft.com/office/drawing/2014/main" id="{BB4C4235-E02D-9143-B2F6-6220CDA4E3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9738" y="7229475"/>
                <a:ext cx="0" cy="460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31" name="Rectangle 491">
                <a:extLst>
                  <a:ext uri="{FF2B5EF4-FFF2-40B4-BE49-F238E27FC236}">
                    <a16:creationId xmlns:a16="http://schemas.microsoft.com/office/drawing/2014/main" id="{E474E81B-64F2-CF4E-8693-6DC2841CA5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21287" y="7424949"/>
                <a:ext cx="410239" cy="213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25-29</a:t>
                </a:r>
                <a:endParaRPr kumimoji="0" lang="es-ES" altLang="es-E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32" name="Line 494">
                <a:extLst>
                  <a:ext uri="{FF2B5EF4-FFF2-40B4-BE49-F238E27FC236}">
                    <a16:creationId xmlns:a16="http://schemas.microsoft.com/office/drawing/2014/main" id="{D079323A-A4CD-2744-86F3-3D6AAB3429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0575" y="7229475"/>
                <a:ext cx="109061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33" name="Line 497">
                <a:extLst>
                  <a:ext uri="{FF2B5EF4-FFF2-40B4-BE49-F238E27FC236}">
                    <a16:creationId xmlns:a16="http://schemas.microsoft.com/office/drawing/2014/main" id="{18C93C21-4F29-5B46-8ADB-4E4BD4153B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0925" y="7229475"/>
                <a:ext cx="0" cy="460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34" name="Rectangle 498">
                <a:extLst>
                  <a:ext uri="{FF2B5EF4-FFF2-40B4-BE49-F238E27FC236}">
                    <a16:creationId xmlns:a16="http://schemas.microsoft.com/office/drawing/2014/main" id="{1BB152E7-A42B-3A49-84FA-90B51CF742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132475" y="7424949"/>
                <a:ext cx="410239" cy="213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10-14</a:t>
                </a:r>
                <a:endParaRPr kumimoji="0" lang="es-ES" altLang="es-E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35" name="Line 499">
                <a:extLst>
                  <a:ext uri="{FF2B5EF4-FFF2-40B4-BE49-F238E27FC236}">
                    <a16:creationId xmlns:a16="http://schemas.microsoft.com/office/drawing/2014/main" id="{B8021CC5-8FD7-574A-86D1-E5D0E4105A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1425" y="7229475"/>
                <a:ext cx="0" cy="460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36" name="Rectangle 500">
                <a:extLst>
                  <a:ext uri="{FF2B5EF4-FFF2-40B4-BE49-F238E27FC236}">
                    <a16:creationId xmlns:a16="http://schemas.microsoft.com/office/drawing/2014/main" id="{E9BCA5AC-FA4F-394A-B83C-32F9E05307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321386" y="7424949"/>
                <a:ext cx="410239" cy="213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15-19</a:t>
                </a:r>
                <a:endParaRPr kumimoji="0" lang="es-ES" altLang="es-E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37" name="Line 501">
                <a:extLst>
                  <a:ext uri="{FF2B5EF4-FFF2-40B4-BE49-F238E27FC236}">
                    <a16:creationId xmlns:a16="http://schemas.microsoft.com/office/drawing/2014/main" id="{F0FF0E52-0C3A-8140-9089-EA4441AD36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0338" y="7229475"/>
                <a:ext cx="0" cy="460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38" name="Rectangle 502">
                <a:extLst>
                  <a:ext uri="{FF2B5EF4-FFF2-40B4-BE49-F238E27FC236}">
                    <a16:creationId xmlns:a16="http://schemas.microsoft.com/office/drawing/2014/main" id="{664E0D61-E645-2447-9023-2985E3C06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511886" y="7424949"/>
                <a:ext cx="410239" cy="213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20-24</a:t>
                </a:r>
                <a:endParaRPr kumimoji="0" lang="es-ES" altLang="es-E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39" name="Line 503">
                <a:extLst>
                  <a:ext uri="{FF2B5EF4-FFF2-40B4-BE49-F238E27FC236}">
                    <a16:creationId xmlns:a16="http://schemas.microsoft.com/office/drawing/2014/main" id="{FF39B445-46D0-D240-9DF2-8E2A8613D0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9250" y="7229475"/>
                <a:ext cx="0" cy="460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40" name="Rectangle 504">
                <a:extLst>
                  <a:ext uri="{FF2B5EF4-FFF2-40B4-BE49-F238E27FC236}">
                    <a16:creationId xmlns:a16="http://schemas.microsoft.com/office/drawing/2014/main" id="{7DD7F458-FE24-3E47-B1E9-6EB7E7C71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700800" y="7424949"/>
                <a:ext cx="410239" cy="213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25-29</a:t>
                </a:r>
                <a:endParaRPr kumimoji="0" lang="es-ES" altLang="es-E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41" name="Line 507">
                <a:extLst>
                  <a:ext uri="{FF2B5EF4-FFF2-40B4-BE49-F238E27FC236}">
                    <a16:creationId xmlns:a16="http://schemas.microsoft.com/office/drawing/2014/main" id="{70ED0D14-FDC7-2E49-85C1-56426637E3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0088" y="7229475"/>
                <a:ext cx="109061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42" name="Line 510">
                <a:extLst>
                  <a:ext uri="{FF2B5EF4-FFF2-40B4-BE49-F238E27FC236}">
                    <a16:creationId xmlns:a16="http://schemas.microsoft.com/office/drawing/2014/main" id="{0CB16973-9A90-F742-977E-3101093CEC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2025" y="7229475"/>
                <a:ext cx="0" cy="460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43" name="Rectangle 511">
                <a:extLst>
                  <a:ext uri="{FF2B5EF4-FFF2-40B4-BE49-F238E27FC236}">
                    <a16:creationId xmlns:a16="http://schemas.microsoft.com/office/drawing/2014/main" id="{C082666B-DADD-7949-BB4F-275522189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313575" y="7424949"/>
                <a:ext cx="410239" cy="213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10-14</a:t>
                </a:r>
                <a:endParaRPr kumimoji="0" lang="es-ES" altLang="es-E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44" name="Line 512">
                <a:extLst>
                  <a:ext uri="{FF2B5EF4-FFF2-40B4-BE49-F238E27FC236}">
                    <a16:creationId xmlns:a16="http://schemas.microsoft.com/office/drawing/2014/main" id="{9AD5DD3E-6482-A84F-9E79-A466280504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0938" y="7229475"/>
                <a:ext cx="0" cy="460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45" name="Rectangle 513">
                <a:extLst>
                  <a:ext uri="{FF2B5EF4-FFF2-40B4-BE49-F238E27FC236}">
                    <a16:creationId xmlns:a16="http://schemas.microsoft.com/office/drawing/2014/main" id="{3E546DAD-193A-CA48-A769-093446952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500899" y="7424949"/>
                <a:ext cx="410239" cy="213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15-19</a:t>
                </a:r>
                <a:endParaRPr kumimoji="0" lang="es-ES" altLang="es-E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46" name="Line 514">
                <a:extLst>
                  <a:ext uri="{FF2B5EF4-FFF2-40B4-BE49-F238E27FC236}">
                    <a16:creationId xmlns:a16="http://schemas.microsoft.com/office/drawing/2014/main" id="{8347A943-8528-A44A-BF33-19E71BEE62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9850" y="7229475"/>
                <a:ext cx="0" cy="460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47" name="Rectangle 515">
                <a:extLst>
                  <a:ext uri="{FF2B5EF4-FFF2-40B4-BE49-F238E27FC236}">
                    <a16:creationId xmlns:a16="http://schemas.microsoft.com/office/drawing/2014/main" id="{5288603C-1F24-F042-BA2B-7696736309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689811" y="7424949"/>
                <a:ext cx="410239" cy="213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20-24</a:t>
                </a:r>
                <a:endParaRPr kumimoji="0" lang="es-ES" altLang="es-E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48" name="Line 516">
                <a:extLst>
                  <a:ext uri="{FF2B5EF4-FFF2-40B4-BE49-F238E27FC236}">
                    <a16:creationId xmlns:a16="http://schemas.microsoft.com/office/drawing/2014/main" id="{7DC50DBD-7AC2-564D-B845-05C8DAA88A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0350" y="7229475"/>
                <a:ext cx="0" cy="460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49" name="Rectangle 517">
                <a:extLst>
                  <a:ext uri="{FF2B5EF4-FFF2-40B4-BE49-F238E27FC236}">
                    <a16:creationId xmlns:a16="http://schemas.microsoft.com/office/drawing/2014/main" id="{D37FC264-3BA9-1B4D-8448-6940B6D14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881899" y="7424949"/>
                <a:ext cx="410239" cy="213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25-29</a:t>
                </a:r>
                <a:endParaRPr kumimoji="0" lang="es-ES" altLang="es-E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50" name="Line 520">
                <a:extLst>
                  <a:ext uri="{FF2B5EF4-FFF2-40B4-BE49-F238E27FC236}">
                    <a16:creationId xmlns:a16="http://schemas.microsoft.com/office/drawing/2014/main" id="{68DCF4FD-A136-9E43-BF39-C04249011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1188" y="7229475"/>
                <a:ext cx="10890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51" name="Line 523">
                <a:extLst>
                  <a:ext uri="{FF2B5EF4-FFF2-40B4-BE49-F238E27FC236}">
                    <a16:creationId xmlns:a16="http://schemas.microsoft.com/office/drawing/2014/main" id="{1DDC69AA-11AE-954E-A0FC-1A1598F4D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1538" y="7229475"/>
                <a:ext cx="0" cy="460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52" name="Rectangle 524">
                <a:extLst>
                  <a:ext uri="{FF2B5EF4-FFF2-40B4-BE49-F238E27FC236}">
                    <a16:creationId xmlns:a16="http://schemas.microsoft.com/office/drawing/2014/main" id="{F6FCB3A1-A278-324A-A25D-5A4F18634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493086" y="7424949"/>
                <a:ext cx="410239" cy="213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10-14</a:t>
                </a:r>
                <a:endParaRPr kumimoji="0" lang="es-ES" altLang="es-E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53" name="Line 525">
                <a:extLst>
                  <a:ext uri="{FF2B5EF4-FFF2-40B4-BE49-F238E27FC236}">
                    <a16:creationId xmlns:a16="http://schemas.microsoft.com/office/drawing/2014/main" id="{14245F5D-F3AC-4B48-AD02-0F13AC08FA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0450" y="7229475"/>
                <a:ext cx="0" cy="460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54" name="Rectangle 526">
                <a:extLst>
                  <a:ext uri="{FF2B5EF4-FFF2-40B4-BE49-F238E27FC236}">
                    <a16:creationId xmlns:a16="http://schemas.microsoft.com/office/drawing/2014/main" id="{2D5FB284-4F1A-A54B-B11A-534FBAD01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680411" y="7424949"/>
                <a:ext cx="410239" cy="213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15-19</a:t>
                </a:r>
                <a:endParaRPr kumimoji="0" lang="es-ES" altLang="es-E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55" name="Line 527">
                <a:extLst>
                  <a:ext uri="{FF2B5EF4-FFF2-40B4-BE49-F238E27FC236}">
                    <a16:creationId xmlns:a16="http://schemas.microsoft.com/office/drawing/2014/main" id="{BC67228E-4C60-EA41-AD74-89E8981D7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9363" y="7229475"/>
                <a:ext cx="0" cy="460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56" name="Rectangle 528">
                <a:extLst>
                  <a:ext uri="{FF2B5EF4-FFF2-40B4-BE49-F238E27FC236}">
                    <a16:creationId xmlns:a16="http://schemas.microsoft.com/office/drawing/2014/main" id="{22AD7EA0-FD61-2A40-8BFC-38D56D882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70911" y="7424949"/>
                <a:ext cx="410239" cy="213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20-24</a:t>
                </a:r>
                <a:endParaRPr kumimoji="0" lang="es-ES" altLang="es-E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57" name="Line 529">
                <a:extLst>
                  <a:ext uri="{FF2B5EF4-FFF2-40B4-BE49-F238E27FC236}">
                    <a16:creationId xmlns:a16="http://schemas.microsoft.com/office/drawing/2014/main" id="{AB2DF3B8-0C50-EF46-97AE-0DB6839285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9863" y="7229475"/>
                <a:ext cx="0" cy="460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58" name="Rectangle 530">
                <a:extLst>
                  <a:ext uri="{FF2B5EF4-FFF2-40B4-BE49-F238E27FC236}">
                    <a16:creationId xmlns:a16="http://schemas.microsoft.com/office/drawing/2014/main" id="{B2FAD7DE-3F53-6049-BD03-A405B7B82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061411" y="7424949"/>
                <a:ext cx="410239" cy="213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25-29</a:t>
                </a:r>
                <a:endParaRPr kumimoji="0" lang="es-ES" altLang="es-E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5247" name="Rectangle 354">
              <a:extLst>
                <a:ext uri="{FF2B5EF4-FFF2-40B4-BE49-F238E27FC236}">
                  <a16:creationId xmlns:a16="http://schemas.microsoft.com/office/drawing/2014/main" id="{2869805D-B9A9-C249-B2DF-8F409A31C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1831" y="8266759"/>
              <a:ext cx="1945273" cy="242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Age group in 2014</a:t>
              </a: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5236" name="Rectangle 192">
              <a:extLst>
                <a:ext uri="{FF2B5EF4-FFF2-40B4-BE49-F238E27FC236}">
                  <a16:creationId xmlns:a16="http://schemas.microsoft.com/office/drawing/2014/main" id="{03311827-7095-9147-9DE8-C51CDBB71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48" y="4776723"/>
              <a:ext cx="718082" cy="38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HIGH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INCOME</a:t>
              </a:r>
              <a:endPara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5237" name="Rectangle 194">
              <a:extLst>
                <a:ext uri="{FF2B5EF4-FFF2-40B4-BE49-F238E27FC236}">
                  <a16:creationId xmlns:a16="http://schemas.microsoft.com/office/drawing/2014/main" id="{496FBEED-B252-E54A-84AF-AE8440BAF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5715" y="4776723"/>
              <a:ext cx="927055" cy="38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UPPER-M.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INCOME</a:t>
              </a:r>
              <a:endPara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5238" name="Rectangle 196">
              <a:extLst>
                <a:ext uri="{FF2B5EF4-FFF2-40B4-BE49-F238E27FC236}">
                  <a16:creationId xmlns:a16="http://schemas.microsoft.com/office/drawing/2014/main" id="{E1C2D163-DF2C-8940-82A8-36D8AAA42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856" y="4772024"/>
              <a:ext cx="928457" cy="38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LOWER-M.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INCOME</a:t>
              </a:r>
              <a:endPara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5239" name="Rectangle 198">
              <a:extLst>
                <a:ext uri="{FF2B5EF4-FFF2-40B4-BE49-F238E27FC236}">
                  <a16:creationId xmlns:a16="http://schemas.microsoft.com/office/drawing/2014/main" id="{835399BD-4F1C-AF4E-B8F0-138249F81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1291" y="4776723"/>
              <a:ext cx="718082" cy="38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LOW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INCOME</a:t>
              </a:r>
              <a:endPara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846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1A428F09-728C-294A-8A37-7A70BD31A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539" y="222250"/>
            <a:ext cx="8866187" cy="1143000"/>
          </a:xfrm>
        </p:spPr>
        <p:txBody>
          <a:bodyPr/>
          <a:lstStyle/>
          <a:p>
            <a:pPr>
              <a:defRPr/>
            </a:pPr>
            <a:r>
              <a:rPr lang="en-US" sz="3600" b="1">
                <a:solidFill>
                  <a:srgbClr val="0432FF"/>
                </a:solidFill>
                <a:latin typeface="Arial" charset="0"/>
              </a:rPr>
              <a:t>Cancers Averted by HPV Vaccination:</a:t>
            </a:r>
            <a:br>
              <a:rPr lang="en-US" sz="3600" b="1">
                <a:solidFill>
                  <a:srgbClr val="0432FF"/>
                </a:solidFill>
                <a:latin typeface="Arial" charset="0"/>
              </a:rPr>
            </a:br>
            <a:r>
              <a:rPr lang="en-US" sz="3200" b="1" i="1">
                <a:solidFill>
                  <a:srgbClr val="0432FF"/>
                </a:solidFill>
                <a:latin typeface="Arial" charset="0"/>
              </a:rPr>
              <a:t>365,000 cases and 150,000 deaths</a:t>
            </a:r>
            <a:br>
              <a:rPr lang="en-US" sz="3200" b="1">
                <a:ea typeface="+mn-ea"/>
                <a:cs typeface="+mn-cs"/>
              </a:rPr>
            </a:br>
            <a:r>
              <a:rPr lang="en-US" sz="2400" b="1">
                <a:ea typeface="+mn-ea"/>
                <a:cs typeface="+mn-cs"/>
              </a:rPr>
              <a:t>Worldwide projection for the next 65 years</a:t>
            </a:r>
          </a:p>
        </p:txBody>
      </p:sp>
      <p:sp>
        <p:nvSpPr>
          <p:cNvPr id="25603" name="Text Box 46">
            <a:extLst>
              <a:ext uri="{FF2B5EF4-FFF2-40B4-BE49-F238E27FC236}">
                <a16:creationId xmlns:a16="http://schemas.microsoft.com/office/drawing/2014/main" id="{CF17ABAA-6956-1346-B56C-BD1175CD2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6" y="6477000"/>
            <a:ext cx="51212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Bruni L. HPV WORLD 2017</a:t>
            </a:r>
          </a:p>
        </p:txBody>
      </p:sp>
      <p:grpSp>
        <p:nvGrpSpPr>
          <p:cNvPr id="95235" name="290 Grupo">
            <a:extLst>
              <a:ext uri="{FF2B5EF4-FFF2-40B4-BE49-F238E27FC236}">
                <a16:creationId xmlns:a16="http://schemas.microsoft.com/office/drawing/2014/main" id="{2B30DEB3-F605-0D4D-B640-229AAA9D3F7E}"/>
              </a:ext>
            </a:extLst>
          </p:cNvPr>
          <p:cNvGrpSpPr>
            <a:grpSpLocks/>
          </p:cNvGrpSpPr>
          <p:nvPr/>
        </p:nvGrpSpPr>
        <p:grpSpPr bwMode="auto">
          <a:xfrm>
            <a:off x="2155211" y="2017737"/>
            <a:ext cx="6210838" cy="4735214"/>
            <a:chOff x="324979" y="4772024"/>
            <a:chExt cx="5434002" cy="3737674"/>
          </a:xfrm>
        </p:grpSpPr>
        <p:cxnSp>
          <p:nvCxnSpPr>
            <p:cNvPr id="15" name="304 Conector recto">
              <a:extLst>
                <a:ext uri="{FF2B5EF4-FFF2-40B4-BE49-F238E27FC236}">
                  <a16:creationId xmlns:a16="http://schemas.microsoft.com/office/drawing/2014/main" id="{7D4D5012-CF5C-428B-AD44-798154832AEB}"/>
                </a:ext>
              </a:extLst>
            </p:cNvPr>
            <p:cNvCxnSpPr/>
            <p:nvPr/>
          </p:nvCxnSpPr>
          <p:spPr>
            <a:xfrm>
              <a:off x="2211696" y="4808363"/>
              <a:ext cx="1389" cy="2760514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305 Conector recto">
              <a:extLst>
                <a:ext uri="{FF2B5EF4-FFF2-40B4-BE49-F238E27FC236}">
                  <a16:creationId xmlns:a16="http://schemas.microsoft.com/office/drawing/2014/main" id="{2AA01847-D10C-4382-99CF-3C1B73C9938D}"/>
                </a:ext>
              </a:extLst>
            </p:cNvPr>
            <p:cNvCxnSpPr/>
            <p:nvPr/>
          </p:nvCxnSpPr>
          <p:spPr>
            <a:xfrm>
              <a:off x="3422851" y="4808363"/>
              <a:ext cx="1389" cy="2760514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06 Conector recto">
              <a:extLst>
                <a:ext uri="{FF2B5EF4-FFF2-40B4-BE49-F238E27FC236}">
                  <a16:creationId xmlns:a16="http://schemas.microsoft.com/office/drawing/2014/main" id="{04AA912B-43E8-4D24-B66E-F6D2CDDEC136}"/>
                </a:ext>
              </a:extLst>
            </p:cNvPr>
            <p:cNvCxnSpPr/>
            <p:nvPr/>
          </p:nvCxnSpPr>
          <p:spPr>
            <a:xfrm>
              <a:off x="4634006" y="4827159"/>
              <a:ext cx="1389" cy="2760513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245" name="333 CuadroTexto">
              <a:extLst>
                <a:ext uri="{FF2B5EF4-FFF2-40B4-BE49-F238E27FC236}">
                  <a16:creationId xmlns:a16="http://schemas.microsoft.com/office/drawing/2014/main" id="{AF3B8C60-F4C8-4144-B680-1B743393F3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795968" y="6290528"/>
              <a:ext cx="2565032" cy="323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ES" altLang="en-US" sz="18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Number</a:t>
              </a:r>
              <a:r>
                <a:rPr kumimoji="0" lang="es-E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of cases in </a:t>
              </a:r>
              <a:r>
                <a:rPr kumimoji="0" lang="es-ES" altLang="en-US" sz="18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millions</a:t>
              </a:r>
              <a:endPara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95246" name="666 Grupo">
              <a:extLst>
                <a:ext uri="{FF2B5EF4-FFF2-40B4-BE49-F238E27FC236}">
                  <a16:creationId xmlns:a16="http://schemas.microsoft.com/office/drawing/2014/main" id="{53D2FB07-3716-404D-97A7-A0949F0E8DB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1353" y="5074354"/>
              <a:ext cx="5037628" cy="3097533"/>
              <a:chOff x="515405" y="4665663"/>
              <a:chExt cx="4994808" cy="3071206"/>
            </a:xfrm>
          </p:grpSpPr>
          <p:sp>
            <p:nvSpPr>
              <p:cNvPr id="95248" name="Rectangle 393">
                <a:extLst>
                  <a:ext uri="{FF2B5EF4-FFF2-40B4-BE49-F238E27FC236}">
                    <a16:creationId xmlns:a16="http://schemas.microsoft.com/office/drawing/2014/main" id="{8F6CC332-651E-9A40-941D-6B81EAE02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1063" y="4665663"/>
                <a:ext cx="1090613" cy="256381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49" name="Line 394">
                <a:extLst>
                  <a:ext uri="{FF2B5EF4-FFF2-40B4-BE49-F238E27FC236}">
                    <a16:creationId xmlns:a16="http://schemas.microsoft.com/office/drawing/2014/main" id="{A7228A6F-3F40-F340-86CF-A33582B6BF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1063" y="7159625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50" name="Line 395">
                <a:extLst>
                  <a:ext uri="{FF2B5EF4-FFF2-40B4-BE49-F238E27FC236}">
                    <a16:creationId xmlns:a16="http://schemas.microsoft.com/office/drawing/2014/main" id="{20A994D2-3987-E944-BB3A-5E6A90F71C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1063" y="6889750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51" name="Line 396">
                <a:extLst>
                  <a:ext uri="{FF2B5EF4-FFF2-40B4-BE49-F238E27FC236}">
                    <a16:creationId xmlns:a16="http://schemas.microsoft.com/office/drawing/2014/main" id="{6E444B9A-FABE-214D-8A59-28FB438A05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1063" y="6619875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52" name="Line 397">
                <a:extLst>
                  <a:ext uri="{FF2B5EF4-FFF2-40B4-BE49-F238E27FC236}">
                    <a16:creationId xmlns:a16="http://schemas.microsoft.com/office/drawing/2014/main" id="{9D0F8022-D8FC-EA4E-B3FB-B0199CB005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1063" y="6350000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53" name="Line 398">
                <a:extLst>
                  <a:ext uri="{FF2B5EF4-FFF2-40B4-BE49-F238E27FC236}">
                    <a16:creationId xmlns:a16="http://schemas.microsoft.com/office/drawing/2014/main" id="{97B00331-60F3-4145-A93C-8F9292E04A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1063" y="6080125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54" name="Line 399">
                <a:extLst>
                  <a:ext uri="{FF2B5EF4-FFF2-40B4-BE49-F238E27FC236}">
                    <a16:creationId xmlns:a16="http://schemas.microsoft.com/office/drawing/2014/main" id="{8B22C7C9-9C5C-5844-BA7F-478BCCE94A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1063" y="5811838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55" name="Line 400">
                <a:extLst>
                  <a:ext uri="{FF2B5EF4-FFF2-40B4-BE49-F238E27FC236}">
                    <a16:creationId xmlns:a16="http://schemas.microsoft.com/office/drawing/2014/main" id="{C4867BDA-9A27-324B-9DC1-5754DF7034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1063" y="5540375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56" name="Line 401">
                <a:extLst>
                  <a:ext uri="{FF2B5EF4-FFF2-40B4-BE49-F238E27FC236}">
                    <a16:creationId xmlns:a16="http://schemas.microsoft.com/office/drawing/2014/main" id="{84233F7B-E1C3-7941-8D1F-05A49B3AF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1063" y="5272088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57" name="Line 402">
                <a:extLst>
                  <a:ext uri="{FF2B5EF4-FFF2-40B4-BE49-F238E27FC236}">
                    <a16:creationId xmlns:a16="http://schemas.microsoft.com/office/drawing/2014/main" id="{1ACB1568-19AC-344F-BDF9-31D6F1800F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1063" y="5000625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58" name="Rectangle 403">
                <a:extLst>
                  <a:ext uri="{FF2B5EF4-FFF2-40B4-BE49-F238E27FC236}">
                    <a16:creationId xmlns:a16="http://schemas.microsoft.com/office/drawing/2014/main" id="{F041EB20-5CE8-754A-9543-87A583B18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0575" y="4665663"/>
                <a:ext cx="1090613" cy="256381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59" name="Line 404">
                <a:extLst>
                  <a:ext uri="{FF2B5EF4-FFF2-40B4-BE49-F238E27FC236}">
                    <a16:creationId xmlns:a16="http://schemas.microsoft.com/office/drawing/2014/main" id="{FEEC6288-0C3F-1C49-B372-D34ECE060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0575" y="7159625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60" name="Line 405">
                <a:extLst>
                  <a:ext uri="{FF2B5EF4-FFF2-40B4-BE49-F238E27FC236}">
                    <a16:creationId xmlns:a16="http://schemas.microsoft.com/office/drawing/2014/main" id="{5FF02BDD-93CB-1140-A5C7-3407DA5366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0575" y="6889750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61" name="Line 406">
                <a:extLst>
                  <a:ext uri="{FF2B5EF4-FFF2-40B4-BE49-F238E27FC236}">
                    <a16:creationId xmlns:a16="http://schemas.microsoft.com/office/drawing/2014/main" id="{0D0DD9E9-A96D-FF47-AD21-7C919EA882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0575" y="6619875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62" name="Line 407">
                <a:extLst>
                  <a:ext uri="{FF2B5EF4-FFF2-40B4-BE49-F238E27FC236}">
                    <a16:creationId xmlns:a16="http://schemas.microsoft.com/office/drawing/2014/main" id="{8F5782E6-F0F7-0D4A-B6F3-F7F2105E40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0575" y="6350000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63" name="Line 408">
                <a:extLst>
                  <a:ext uri="{FF2B5EF4-FFF2-40B4-BE49-F238E27FC236}">
                    <a16:creationId xmlns:a16="http://schemas.microsoft.com/office/drawing/2014/main" id="{BD56E992-A91D-7542-A641-B470D94705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0575" y="6080125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64" name="Line 409">
                <a:extLst>
                  <a:ext uri="{FF2B5EF4-FFF2-40B4-BE49-F238E27FC236}">
                    <a16:creationId xmlns:a16="http://schemas.microsoft.com/office/drawing/2014/main" id="{52C0F5C9-D344-5446-8B0E-6BEDFA1A64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0575" y="5811838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65" name="Line 410">
                <a:extLst>
                  <a:ext uri="{FF2B5EF4-FFF2-40B4-BE49-F238E27FC236}">
                    <a16:creationId xmlns:a16="http://schemas.microsoft.com/office/drawing/2014/main" id="{D391F895-C209-B242-B27E-3167D826B7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0575" y="5540375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66" name="Line 411">
                <a:extLst>
                  <a:ext uri="{FF2B5EF4-FFF2-40B4-BE49-F238E27FC236}">
                    <a16:creationId xmlns:a16="http://schemas.microsoft.com/office/drawing/2014/main" id="{0EEC4B61-BAD6-AE46-A992-8E01CE7FCF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0575" y="5272088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67" name="Line 412">
                <a:extLst>
                  <a:ext uri="{FF2B5EF4-FFF2-40B4-BE49-F238E27FC236}">
                    <a16:creationId xmlns:a16="http://schemas.microsoft.com/office/drawing/2014/main" id="{02DC3530-FFD4-284E-B48C-1E7577AD7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0575" y="5000625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68" name="Rectangle 413">
                <a:extLst>
                  <a:ext uri="{FF2B5EF4-FFF2-40B4-BE49-F238E27FC236}">
                    <a16:creationId xmlns:a16="http://schemas.microsoft.com/office/drawing/2014/main" id="{89D4529F-5EF9-E34F-B541-B34A83F88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0088" y="4665663"/>
                <a:ext cx="1090613" cy="256381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69" name="Line 414">
                <a:extLst>
                  <a:ext uri="{FF2B5EF4-FFF2-40B4-BE49-F238E27FC236}">
                    <a16:creationId xmlns:a16="http://schemas.microsoft.com/office/drawing/2014/main" id="{59CA8DBD-A727-B345-8347-588D038823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0088" y="7159625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70" name="Line 415">
                <a:extLst>
                  <a:ext uri="{FF2B5EF4-FFF2-40B4-BE49-F238E27FC236}">
                    <a16:creationId xmlns:a16="http://schemas.microsoft.com/office/drawing/2014/main" id="{5A227ECD-CEE9-C841-91C9-E82BAA460C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0088" y="6889750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71" name="Line 416">
                <a:extLst>
                  <a:ext uri="{FF2B5EF4-FFF2-40B4-BE49-F238E27FC236}">
                    <a16:creationId xmlns:a16="http://schemas.microsoft.com/office/drawing/2014/main" id="{263CC71F-9A05-3C40-85E8-825CF1A51B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0088" y="6619875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72" name="Line 417">
                <a:extLst>
                  <a:ext uri="{FF2B5EF4-FFF2-40B4-BE49-F238E27FC236}">
                    <a16:creationId xmlns:a16="http://schemas.microsoft.com/office/drawing/2014/main" id="{F3703DFA-F246-5A47-9B94-CCF812A645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0088" y="6350000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73" name="Line 418">
                <a:extLst>
                  <a:ext uri="{FF2B5EF4-FFF2-40B4-BE49-F238E27FC236}">
                    <a16:creationId xmlns:a16="http://schemas.microsoft.com/office/drawing/2014/main" id="{C4234C9A-794C-1D42-9A3E-7CEFE23DC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0088" y="6080125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74" name="Line 419">
                <a:extLst>
                  <a:ext uri="{FF2B5EF4-FFF2-40B4-BE49-F238E27FC236}">
                    <a16:creationId xmlns:a16="http://schemas.microsoft.com/office/drawing/2014/main" id="{603216C7-1AD2-394A-BE3C-98EC1972FA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0088" y="5811838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75" name="Line 420">
                <a:extLst>
                  <a:ext uri="{FF2B5EF4-FFF2-40B4-BE49-F238E27FC236}">
                    <a16:creationId xmlns:a16="http://schemas.microsoft.com/office/drawing/2014/main" id="{3661A7F3-959D-2047-A5F4-0C2E7DAC6B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0088" y="5540375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76" name="Line 421">
                <a:extLst>
                  <a:ext uri="{FF2B5EF4-FFF2-40B4-BE49-F238E27FC236}">
                    <a16:creationId xmlns:a16="http://schemas.microsoft.com/office/drawing/2014/main" id="{8CD03338-5904-B545-BCA4-79629EE61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0088" y="5272088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77" name="Line 422">
                <a:extLst>
                  <a:ext uri="{FF2B5EF4-FFF2-40B4-BE49-F238E27FC236}">
                    <a16:creationId xmlns:a16="http://schemas.microsoft.com/office/drawing/2014/main" id="{16C78ED6-2C19-B445-94D2-1813F02A3F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0088" y="5000625"/>
                <a:ext cx="1090613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78" name="Rectangle 423">
                <a:extLst>
                  <a:ext uri="{FF2B5EF4-FFF2-40B4-BE49-F238E27FC236}">
                    <a16:creationId xmlns:a16="http://schemas.microsoft.com/office/drawing/2014/main" id="{AE8ACAF4-73C8-F44D-9597-A47BF5EB0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1188" y="4665663"/>
                <a:ext cx="1089025" cy="256381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79" name="Line 424">
                <a:extLst>
                  <a:ext uri="{FF2B5EF4-FFF2-40B4-BE49-F238E27FC236}">
                    <a16:creationId xmlns:a16="http://schemas.microsoft.com/office/drawing/2014/main" id="{653E3D48-91ED-F342-8AC7-7D885079D2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1188" y="7159625"/>
                <a:ext cx="1089025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80" name="Line 425">
                <a:extLst>
                  <a:ext uri="{FF2B5EF4-FFF2-40B4-BE49-F238E27FC236}">
                    <a16:creationId xmlns:a16="http://schemas.microsoft.com/office/drawing/2014/main" id="{1954054F-DF16-C34C-903D-73C79F0B01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1188" y="6889750"/>
                <a:ext cx="1089025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81" name="Line 426">
                <a:extLst>
                  <a:ext uri="{FF2B5EF4-FFF2-40B4-BE49-F238E27FC236}">
                    <a16:creationId xmlns:a16="http://schemas.microsoft.com/office/drawing/2014/main" id="{26A886A2-3075-2043-B90A-054C7C5128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1188" y="6619875"/>
                <a:ext cx="1089025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82" name="Line 427">
                <a:extLst>
                  <a:ext uri="{FF2B5EF4-FFF2-40B4-BE49-F238E27FC236}">
                    <a16:creationId xmlns:a16="http://schemas.microsoft.com/office/drawing/2014/main" id="{22BA47B3-2EEC-E243-B4E5-D66067DAD4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1188" y="6350000"/>
                <a:ext cx="1089025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83" name="Line 428">
                <a:extLst>
                  <a:ext uri="{FF2B5EF4-FFF2-40B4-BE49-F238E27FC236}">
                    <a16:creationId xmlns:a16="http://schemas.microsoft.com/office/drawing/2014/main" id="{3706C65A-C37A-E840-B6CF-AD908A3311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1188" y="6080125"/>
                <a:ext cx="1089025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84" name="Line 429">
                <a:extLst>
                  <a:ext uri="{FF2B5EF4-FFF2-40B4-BE49-F238E27FC236}">
                    <a16:creationId xmlns:a16="http://schemas.microsoft.com/office/drawing/2014/main" id="{32E9EBF5-19AF-7A42-945C-0110723195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1188" y="5811838"/>
                <a:ext cx="1089025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85" name="Line 430">
                <a:extLst>
                  <a:ext uri="{FF2B5EF4-FFF2-40B4-BE49-F238E27FC236}">
                    <a16:creationId xmlns:a16="http://schemas.microsoft.com/office/drawing/2014/main" id="{622041D0-D03A-A44A-B7DB-285B40078B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1188" y="5540375"/>
                <a:ext cx="1089025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86" name="Line 431">
                <a:extLst>
                  <a:ext uri="{FF2B5EF4-FFF2-40B4-BE49-F238E27FC236}">
                    <a16:creationId xmlns:a16="http://schemas.microsoft.com/office/drawing/2014/main" id="{CA3A3B10-4951-0A43-B736-A78A035357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1188" y="5272088"/>
                <a:ext cx="1089025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287" name="Line 432">
                <a:extLst>
                  <a:ext uri="{FF2B5EF4-FFF2-40B4-BE49-F238E27FC236}">
                    <a16:creationId xmlns:a16="http://schemas.microsoft.com/office/drawing/2014/main" id="{1D5CF6A8-4D3E-0343-B0E5-1B4BE94614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1188" y="5000625"/>
                <a:ext cx="1089025" cy="0"/>
              </a:xfrm>
              <a:prstGeom prst="line">
                <a:avLst/>
              </a:prstGeom>
              <a:noFill/>
              <a:ln w="9525">
                <a:solidFill>
                  <a:srgbClr val="EAF2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65" name="Rectangle 433">
                <a:extLst>
                  <a:ext uri="{FF2B5EF4-FFF2-40B4-BE49-F238E27FC236}">
                    <a16:creationId xmlns:a16="http://schemas.microsoft.com/office/drawing/2014/main" id="{B5446833-22DC-4B24-B069-FB5F52E6A6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5608" y="6789865"/>
                <a:ext cx="191422" cy="37024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66" name="Rectangle 434">
                <a:extLst>
                  <a:ext uri="{FF2B5EF4-FFF2-40B4-BE49-F238E27FC236}">
                    <a16:creationId xmlns:a16="http://schemas.microsoft.com/office/drawing/2014/main" id="{D3887827-F468-44BA-8989-01B59DC70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7030" y="6766259"/>
                <a:ext cx="188667" cy="39384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67" name="Rectangle 435">
                <a:extLst>
                  <a:ext uri="{FF2B5EF4-FFF2-40B4-BE49-F238E27FC236}">
                    <a16:creationId xmlns:a16="http://schemas.microsoft.com/office/drawing/2014/main" id="{8B65914A-3CC2-471D-8F4E-40F294D15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5697" y="6725259"/>
                <a:ext cx="190045" cy="43484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68" name="Rectangle 436">
                <a:extLst>
                  <a:ext uri="{FF2B5EF4-FFF2-40B4-BE49-F238E27FC236}">
                    <a16:creationId xmlns:a16="http://schemas.microsoft.com/office/drawing/2014/main" id="{B67F9C99-ECE8-480A-94D2-52D3584C9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5742" y="6716563"/>
                <a:ext cx="188668" cy="44354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73" name="Rectangle 441">
                <a:extLst>
                  <a:ext uri="{FF2B5EF4-FFF2-40B4-BE49-F238E27FC236}">
                    <a16:creationId xmlns:a16="http://schemas.microsoft.com/office/drawing/2014/main" id="{E896DC1C-49A9-4580-9B88-B7CB0BD6BB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5813" y="5985835"/>
                <a:ext cx="190045" cy="117036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74" name="Rectangle 442">
                <a:extLst>
                  <a:ext uri="{FF2B5EF4-FFF2-40B4-BE49-F238E27FC236}">
                    <a16:creationId xmlns:a16="http://schemas.microsoft.com/office/drawing/2014/main" id="{59CEEBC7-1BC3-4359-A666-D62230187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5858" y="5928684"/>
                <a:ext cx="188667" cy="122751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75" name="Rectangle 443">
                <a:extLst>
                  <a:ext uri="{FF2B5EF4-FFF2-40B4-BE49-F238E27FC236}">
                    <a16:creationId xmlns:a16="http://schemas.microsoft.com/office/drawing/2014/main" id="{68E1B2DC-96D1-4520-8D43-BC2642241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0956" y="5816446"/>
                <a:ext cx="191422" cy="133684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76" name="Rectangle 444">
                <a:extLst>
                  <a:ext uri="{FF2B5EF4-FFF2-40B4-BE49-F238E27FC236}">
                    <a16:creationId xmlns:a16="http://schemas.microsoft.com/office/drawing/2014/main" id="{597C4A25-1D5E-4AEB-AB86-EF6207A401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6655" y="5900109"/>
                <a:ext cx="188667" cy="125484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1" name="Rectangle 449">
                <a:extLst>
                  <a:ext uri="{FF2B5EF4-FFF2-40B4-BE49-F238E27FC236}">
                    <a16:creationId xmlns:a16="http://schemas.microsoft.com/office/drawing/2014/main" id="{9375229E-9C17-4767-BD8C-61FD3CE2DB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7395" y="4737387"/>
                <a:ext cx="188667" cy="242271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" name="Rectangle 450">
                <a:extLst>
                  <a:ext uri="{FF2B5EF4-FFF2-40B4-BE49-F238E27FC236}">
                    <a16:creationId xmlns:a16="http://schemas.microsoft.com/office/drawing/2014/main" id="{37D28E1D-2308-484A-AB66-7BA8794D18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0553" y="4857902"/>
                <a:ext cx="191422" cy="230220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" name="Rectangle 451">
                <a:extLst>
                  <a:ext uri="{FF2B5EF4-FFF2-40B4-BE49-F238E27FC236}">
                    <a16:creationId xmlns:a16="http://schemas.microsoft.com/office/drawing/2014/main" id="{4C3113CA-D94C-45F5-BEA8-284F10E1D6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1975" y="4962081"/>
                <a:ext cx="188667" cy="219535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" name="Rectangle 452">
                <a:extLst>
                  <a:ext uri="{FF2B5EF4-FFF2-40B4-BE49-F238E27FC236}">
                    <a16:creationId xmlns:a16="http://schemas.microsoft.com/office/drawing/2014/main" id="{5FC647EE-9C7B-492B-AEBC-E81296E77C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4774" y="5122537"/>
                <a:ext cx="188667" cy="203756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8" name="Rectangle 456">
                <a:extLst>
                  <a:ext uri="{FF2B5EF4-FFF2-40B4-BE49-F238E27FC236}">
                    <a16:creationId xmlns:a16="http://schemas.microsoft.com/office/drawing/2014/main" id="{FFFB48B8-89B4-4AF7-9C8C-FC6EEA1DA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6222" y="5675414"/>
                <a:ext cx="188667" cy="148469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9" name="Rectangle 457">
                <a:extLst>
                  <a:ext uri="{FF2B5EF4-FFF2-40B4-BE49-F238E27FC236}">
                    <a16:creationId xmlns:a16="http://schemas.microsoft.com/office/drawing/2014/main" id="{2A09FD8A-CC8E-44C3-90F9-F281A48A4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4889" y="5858050"/>
                <a:ext cx="191422" cy="1302056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0" name="Rectangle 458">
                <a:extLst>
                  <a:ext uri="{FF2B5EF4-FFF2-40B4-BE49-F238E27FC236}">
                    <a16:creationId xmlns:a16="http://schemas.microsoft.com/office/drawing/2014/main" id="{9357E26B-66EA-4B1F-A689-E40D6FBE5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6311" y="6024534"/>
                <a:ext cx="188667" cy="11355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1" name="Rectangle 459">
                <a:extLst>
                  <a:ext uri="{FF2B5EF4-FFF2-40B4-BE49-F238E27FC236}">
                    <a16:creationId xmlns:a16="http://schemas.microsoft.com/office/drawing/2014/main" id="{566E8E96-48AB-4AEC-A414-1C2ECEF97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4978" y="6172383"/>
                <a:ext cx="188668" cy="98772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04" name="Line 462">
                <a:extLst>
                  <a:ext uri="{FF2B5EF4-FFF2-40B4-BE49-F238E27FC236}">
                    <a16:creationId xmlns:a16="http://schemas.microsoft.com/office/drawing/2014/main" id="{8B0E13A7-8198-DF46-8611-9CD5133BE8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1063" y="4665663"/>
                <a:ext cx="0" cy="25638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05" name="Line 463">
                <a:extLst>
                  <a:ext uri="{FF2B5EF4-FFF2-40B4-BE49-F238E27FC236}">
                    <a16:creationId xmlns:a16="http://schemas.microsoft.com/office/drawing/2014/main" id="{6F1F1AF1-2DEC-D24F-AD0F-FCED91D01A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6613" y="7159625"/>
                <a:ext cx="4445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06" name="Rectangle 464">
                <a:extLst>
                  <a:ext uri="{FF2B5EF4-FFF2-40B4-BE49-F238E27FC236}">
                    <a16:creationId xmlns:a16="http://schemas.microsoft.com/office/drawing/2014/main" id="{0B0197A9-F619-AA41-8E2C-4C572132FB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408" y="7073066"/>
                <a:ext cx="301757" cy="168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0.00</a:t>
                </a:r>
                <a:endParaRPr kumimoji="0" lang="es-ES" altLang="es-E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07" name="Line 465">
                <a:extLst>
                  <a:ext uri="{FF2B5EF4-FFF2-40B4-BE49-F238E27FC236}">
                    <a16:creationId xmlns:a16="http://schemas.microsoft.com/office/drawing/2014/main" id="{401575AB-90A3-D04C-90A7-4ED5C125E6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6613" y="6889750"/>
                <a:ext cx="4445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08" name="Rectangle 466">
                <a:extLst>
                  <a:ext uri="{FF2B5EF4-FFF2-40B4-BE49-F238E27FC236}">
                    <a16:creationId xmlns:a16="http://schemas.microsoft.com/office/drawing/2014/main" id="{24DF0DF2-7B72-4D45-B9AC-99F78AADC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408" y="6803190"/>
                <a:ext cx="301757" cy="168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0.25</a:t>
                </a:r>
                <a:endParaRPr kumimoji="0" lang="es-ES" altLang="es-E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09" name="Line 467">
                <a:extLst>
                  <a:ext uri="{FF2B5EF4-FFF2-40B4-BE49-F238E27FC236}">
                    <a16:creationId xmlns:a16="http://schemas.microsoft.com/office/drawing/2014/main" id="{68413229-22D3-FB49-92D3-D4B97F675C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6613" y="6619875"/>
                <a:ext cx="4445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10" name="Rectangle 468">
                <a:extLst>
                  <a:ext uri="{FF2B5EF4-FFF2-40B4-BE49-F238E27FC236}">
                    <a16:creationId xmlns:a16="http://schemas.microsoft.com/office/drawing/2014/main" id="{24FB7BDF-D083-CD4B-BA4E-23F9FECBB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408" y="6533314"/>
                <a:ext cx="301757" cy="168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0.50</a:t>
                </a:r>
                <a:endParaRPr kumimoji="0" lang="es-ES" altLang="es-E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11" name="Line 469">
                <a:extLst>
                  <a:ext uri="{FF2B5EF4-FFF2-40B4-BE49-F238E27FC236}">
                    <a16:creationId xmlns:a16="http://schemas.microsoft.com/office/drawing/2014/main" id="{077DBF2F-1420-AE4A-80E9-30439F1B91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6613" y="6350000"/>
                <a:ext cx="4445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12" name="Rectangle 470">
                <a:extLst>
                  <a:ext uri="{FF2B5EF4-FFF2-40B4-BE49-F238E27FC236}">
                    <a16:creationId xmlns:a16="http://schemas.microsoft.com/office/drawing/2014/main" id="{FA06CA58-93AC-1D48-8FA9-B08647B740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408" y="6263443"/>
                <a:ext cx="301757" cy="168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0.75</a:t>
                </a:r>
                <a:endParaRPr kumimoji="0" lang="es-ES" altLang="es-E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13" name="Line 471">
                <a:extLst>
                  <a:ext uri="{FF2B5EF4-FFF2-40B4-BE49-F238E27FC236}">
                    <a16:creationId xmlns:a16="http://schemas.microsoft.com/office/drawing/2014/main" id="{CDB10F9C-01D6-7B42-8F7E-F5F7522FA3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6613" y="6080125"/>
                <a:ext cx="4445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14" name="Rectangle 472">
                <a:extLst>
                  <a:ext uri="{FF2B5EF4-FFF2-40B4-BE49-F238E27FC236}">
                    <a16:creationId xmlns:a16="http://schemas.microsoft.com/office/drawing/2014/main" id="{4C136379-2502-7C41-A210-7FA85EE489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408" y="5995155"/>
                <a:ext cx="301757" cy="168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1.00</a:t>
                </a:r>
                <a:endParaRPr kumimoji="0" lang="es-ES" altLang="es-E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15" name="Line 473">
                <a:extLst>
                  <a:ext uri="{FF2B5EF4-FFF2-40B4-BE49-F238E27FC236}">
                    <a16:creationId xmlns:a16="http://schemas.microsoft.com/office/drawing/2014/main" id="{113D757E-47D3-6644-A0EE-2006C0078B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6613" y="5811838"/>
                <a:ext cx="4445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16" name="Rectangle 474">
                <a:extLst>
                  <a:ext uri="{FF2B5EF4-FFF2-40B4-BE49-F238E27FC236}">
                    <a16:creationId xmlns:a16="http://schemas.microsoft.com/office/drawing/2014/main" id="{FCC91EF2-406B-1D43-8F07-FB148B14BF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408" y="5723693"/>
                <a:ext cx="301757" cy="168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1.25</a:t>
                </a:r>
                <a:endParaRPr kumimoji="0" lang="es-ES" altLang="es-E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17" name="Line 475">
                <a:extLst>
                  <a:ext uri="{FF2B5EF4-FFF2-40B4-BE49-F238E27FC236}">
                    <a16:creationId xmlns:a16="http://schemas.microsoft.com/office/drawing/2014/main" id="{82703ACE-3722-F643-9F1E-9E611AE3C1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6613" y="5540375"/>
                <a:ext cx="4445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18" name="Rectangle 476">
                <a:extLst>
                  <a:ext uri="{FF2B5EF4-FFF2-40B4-BE49-F238E27FC236}">
                    <a16:creationId xmlns:a16="http://schemas.microsoft.com/office/drawing/2014/main" id="{02705381-02C2-B543-8BEC-59B116585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408" y="5455403"/>
                <a:ext cx="301757" cy="168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1.50</a:t>
                </a:r>
                <a:endParaRPr kumimoji="0" lang="es-ES" altLang="es-E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19" name="Line 477">
                <a:extLst>
                  <a:ext uri="{FF2B5EF4-FFF2-40B4-BE49-F238E27FC236}">
                    <a16:creationId xmlns:a16="http://schemas.microsoft.com/office/drawing/2014/main" id="{3AEEFB45-1590-C547-84A1-77AA7D7DC1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6613" y="5272088"/>
                <a:ext cx="4445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20" name="Rectangle 478">
                <a:extLst>
                  <a:ext uri="{FF2B5EF4-FFF2-40B4-BE49-F238E27FC236}">
                    <a16:creationId xmlns:a16="http://schemas.microsoft.com/office/drawing/2014/main" id="{D1E6A39B-CAB5-ED41-8C6E-84B5346D3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408" y="5183941"/>
                <a:ext cx="301757" cy="168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1.75</a:t>
                </a:r>
                <a:endParaRPr kumimoji="0" lang="es-ES" altLang="es-E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21" name="Line 479">
                <a:extLst>
                  <a:ext uri="{FF2B5EF4-FFF2-40B4-BE49-F238E27FC236}">
                    <a16:creationId xmlns:a16="http://schemas.microsoft.com/office/drawing/2014/main" id="{83AA1A00-2A51-DE41-845C-757C71133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6613" y="5000625"/>
                <a:ext cx="4445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22" name="Rectangle 480">
                <a:extLst>
                  <a:ext uri="{FF2B5EF4-FFF2-40B4-BE49-F238E27FC236}">
                    <a16:creationId xmlns:a16="http://schemas.microsoft.com/office/drawing/2014/main" id="{FD44ECB6-DA90-034B-9D57-D2C86F0CF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405" y="4915656"/>
                <a:ext cx="301757" cy="168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2.00</a:t>
                </a:r>
                <a:endParaRPr kumimoji="0" lang="es-ES" altLang="es-E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23" name="Line 481">
                <a:extLst>
                  <a:ext uri="{FF2B5EF4-FFF2-40B4-BE49-F238E27FC236}">
                    <a16:creationId xmlns:a16="http://schemas.microsoft.com/office/drawing/2014/main" id="{09DCD3F9-D1BC-C84D-8C8D-1F07899348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1063" y="7229475"/>
                <a:ext cx="109061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24" name="Line 484">
                <a:extLst>
                  <a:ext uri="{FF2B5EF4-FFF2-40B4-BE49-F238E27FC236}">
                    <a16:creationId xmlns:a16="http://schemas.microsoft.com/office/drawing/2014/main" id="{A3DB4A7A-4391-2940-9DBD-838A84EE6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1413" y="7229475"/>
                <a:ext cx="0" cy="460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25" name="Rectangle 485">
                <a:extLst>
                  <a:ext uri="{FF2B5EF4-FFF2-40B4-BE49-F238E27FC236}">
                    <a16:creationId xmlns:a16="http://schemas.microsoft.com/office/drawing/2014/main" id="{B943666E-8AE8-3448-AE54-9810091E6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951374" y="7424953"/>
                <a:ext cx="410239" cy="213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10-14</a:t>
                </a:r>
                <a:endParaRPr kumimoji="0" lang="es-ES" altLang="es-E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26" name="Line 486">
                <a:extLst>
                  <a:ext uri="{FF2B5EF4-FFF2-40B4-BE49-F238E27FC236}">
                    <a16:creationId xmlns:a16="http://schemas.microsoft.com/office/drawing/2014/main" id="{760AB541-9777-7943-B091-FC07BD0F1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0325" y="7229475"/>
                <a:ext cx="0" cy="460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27" name="Rectangle 487">
                <a:extLst>
                  <a:ext uri="{FF2B5EF4-FFF2-40B4-BE49-F238E27FC236}">
                    <a16:creationId xmlns:a16="http://schemas.microsoft.com/office/drawing/2014/main" id="{C43799D9-6D1E-4C4D-AB1D-74E22CC716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141874" y="7424949"/>
                <a:ext cx="410239" cy="213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15-19</a:t>
                </a:r>
                <a:endParaRPr kumimoji="0" lang="es-ES" altLang="es-E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28" name="Line 488">
                <a:extLst>
                  <a:ext uri="{FF2B5EF4-FFF2-40B4-BE49-F238E27FC236}">
                    <a16:creationId xmlns:a16="http://schemas.microsoft.com/office/drawing/2014/main" id="{64DE6571-E445-6D45-854A-9542D91662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0825" y="7229475"/>
                <a:ext cx="0" cy="460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29" name="Rectangle 489">
                <a:extLst>
                  <a:ext uri="{FF2B5EF4-FFF2-40B4-BE49-F238E27FC236}">
                    <a16:creationId xmlns:a16="http://schemas.microsoft.com/office/drawing/2014/main" id="{707C8C6C-809B-9E4F-AA9A-45A8FA6A0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332374" y="7424949"/>
                <a:ext cx="410239" cy="213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20-24</a:t>
                </a:r>
                <a:endParaRPr kumimoji="0" lang="es-ES" altLang="es-E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30" name="Line 490">
                <a:extLst>
                  <a:ext uri="{FF2B5EF4-FFF2-40B4-BE49-F238E27FC236}">
                    <a16:creationId xmlns:a16="http://schemas.microsoft.com/office/drawing/2014/main" id="{BB4C4235-E02D-9143-B2F6-6220CDA4E3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9738" y="7229475"/>
                <a:ext cx="0" cy="460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31" name="Rectangle 491">
                <a:extLst>
                  <a:ext uri="{FF2B5EF4-FFF2-40B4-BE49-F238E27FC236}">
                    <a16:creationId xmlns:a16="http://schemas.microsoft.com/office/drawing/2014/main" id="{E474E81B-64F2-CF4E-8693-6DC2841CA5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21287" y="7424949"/>
                <a:ext cx="410239" cy="213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25-29</a:t>
                </a:r>
                <a:endParaRPr kumimoji="0" lang="es-ES" altLang="es-E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32" name="Line 494">
                <a:extLst>
                  <a:ext uri="{FF2B5EF4-FFF2-40B4-BE49-F238E27FC236}">
                    <a16:creationId xmlns:a16="http://schemas.microsoft.com/office/drawing/2014/main" id="{D079323A-A4CD-2744-86F3-3D6AAB3429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0575" y="7229475"/>
                <a:ext cx="109061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33" name="Line 497">
                <a:extLst>
                  <a:ext uri="{FF2B5EF4-FFF2-40B4-BE49-F238E27FC236}">
                    <a16:creationId xmlns:a16="http://schemas.microsoft.com/office/drawing/2014/main" id="{18C93C21-4F29-5B46-8ADB-4E4BD4153B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0925" y="7229475"/>
                <a:ext cx="0" cy="460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34" name="Rectangle 498">
                <a:extLst>
                  <a:ext uri="{FF2B5EF4-FFF2-40B4-BE49-F238E27FC236}">
                    <a16:creationId xmlns:a16="http://schemas.microsoft.com/office/drawing/2014/main" id="{1BB152E7-A42B-3A49-84FA-90B51CF742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132475" y="7424949"/>
                <a:ext cx="410239" cy="213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10-14</a:t>
                </a:r>
                <a:endParaRPr kumimoji="0" lang="es-ES" altLang="es-E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35" name="Line 499">
                <a:extLst>
                  <a:ext uri="{FF2B5EF4-FFF2-40B4-BE49-F238E27FC236}">
                    <a16:creationId xmlns:a16="http://schemas.microsoft.com/office/drawing/2014/main" id="{B8021CC5-8FD7-574A-86D1-E5D0E4105A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1425" y="7229475"/>
                <a:ext cx="0" cy="460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36" name="Rectangle 500">
                <a:extLst>
                  <a:ext uri="{FF2B5EF4-FFF2-40B4-BE49-F238E27FC236}">
                    <a16:creationId xmlns:a16="http://schemas.microsoft.com/office/drawing/2014/main" id="{E9BCA5AC-FA4F-394A-B83C-32F9E05307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321386" y="7424949"/>
                <a:ext cx="410239" cy="213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15-19</a:t>
                </a:r>
                <a:endParaRPr kumimoji="0" lang="es-ES" altLang="es-E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37" name="Line 501">
                <a:extLst>
                  <a:ext uri="{FF2B5EF4-FFF2-40B4-BE49-F238E27FC236}">
                    <a16:creationId xmlns:a16="http://schemas.microsoft.com/office/drawing/2014/main" id="{F0FF0E52-0C3A-8140-9089-EA4441AD36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0338" y="7229475"/>
                <a:ext cx="0" cy="460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38" name="Rectangle 502">
                <a:extLst>
                  <a:ext uri="{FF2B5EF4-FFF2-40B4-BE49-F238E27FC236}">
                    <a16:creationId xmlns:a16="http://schemas.microsoft.com/office/drawing/2014/main" id="{664E0D61-E645-2447-9023-2985E3C06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511886" y="7424949"/>
                <a:ext cx="410239" cy="213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20-24</a:t>
                </a:r>
                <a:endParaRPr kumimoji="0" lang="es-ES" altLang="es-E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39" name="Line 503">
                <a:extLst>
                  <a:ext uri="{FF2B5EF4-FFF2-40B4-BE49-F238E27FC236}">
                    <a16:creationId xmlns:a16="http://schemas.microsoft.com/office/drawing/2014/main" id="{FF39B445-46D0-D240-9DF2-8E2A8613D0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9250" y="7229475"/>
                <a:ext cx="0" cy="460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40" name="Rectangle 504">
                <a:extLst>
                  <a:ext uri="{FF2B5EF4-FFF2-40B4-BE49-F238E27FC236}">
                    <a16:creationId xmlns:a16="http://schemas.microsoft.com/office/drawing/2014/main" id="{7DD7F458-FE24-3E47-B1E9-6EB7E7C71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700800" y="7424949"/>
                <a:ext cx="410239" cy="213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25-29</a:t>
                </a:r>
                <a:endParaRPr kumimoji="0" lang="es-ES" altLang="es-E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41" name="Line 507">
                <a:extLst>
                  <a:ext uri="{FF2B5EF4-FFF2-40B4-BE49-F238E27FC236}">
                    <a16:creationId xmlns:a16="http://schemas.microsoft.com/office/drawing/2014/main" id="{70ED0D14-FDC7-2E49-85C1-56426637E3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0088" y="7229475"/>
                <a:ext cx="109061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42" name="Line 510">
                <a:extLst>
                  <a:ext uri="{FF2B5EF4-FFF2-40B4-BE49-F238E27FC236}">
                    <a16:creationId xmlns:a16="http://schemas.microsoft.com/office/drawing/2014/main" id="{0CB16973-9A90-F742-977E-3101093CEC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2025" y="7229475"/>
                <a:ext cx="0" cy="460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43" name="Rectangle 511">
                <a:extLst>
                  <a:ext uri="{FF2B5EF4-FFF2-40B4-BE49-F238E27FC236}">
                    <a16:creationId xmlns:a16="http://schemas.microsoft.com/office/drawing/2014/main" id="{C082666B-DADD-7949-BB4F-275522189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313575" y="7424949"/>
                <a:ext cx="410239" cy="213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10-14</a:t>
                </a:r>
                <a:endParaRPr kumimoji="0" lang="es-ES" altLang="es-E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44" name="Line 512">
                <a:extLst>
                  <a:ext uri="{FF2B5EF4-FFF2-40B4-BE49-F238E27FC236}">
                    <a16:creationId xmlns:a16="http://schemas.microsoft.com/office/drawing/2014/main" id="{9AD5DD3E-6482-A84F-9E79-A466280504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0938" y="7229475"/>
                <a:ext cx="0" cy="460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45" name="Rectangle 513">
                <a:extLst>
                  <a:ext uri="{FF2B5EF4-FFF2-40B4-BE49-F238E27FC236}">
                    <a16:creationId xmlns:a16="http://schemas.microsoft.com/office/drawing/2014/main" id="{3E546DAD-193A-CA48-A769-093446952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500899" y="7424949"/>
                <a:ext cx="410239" cy="213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15-19</a:t>
                </a:r>
                <a:endParaRPr kumimoji="0" lang="es-ES" altLang="es-E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46" name="Line 514">
                <a:extLst>
                  <a:ext uri="{FF2B5EF4-FFF2-40B4-BE49-F238E27FC236}">
                    <a16:creationId xmlns:a16="http://schemas.microsoft.com/office/drawing/2014/main" id="{8347A943-8528-A44A-BF33-19E71BEE62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9850" y="7229475"/>
                <a:ext cx="0" cy="460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47" name="Rectangle 515">
                <a:extLst>
                  <a:ext uri="{FF2B5EF4-FFF2-40B4-BE49-F238E27FC236}">
                    <a16:creationId xmlns:a16="http://schemas.microsoft.com/office/drawing/2014/main" id="{5288603C-1F24-F042-BA2B-7696736309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689811" y="7424949"/>
                <a:ext cx="410239" cy="213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20-24</a:t>
                </a:r>
                <a:endParaRPr kumimoji="0" lang="es-ES" altLang="es-E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48" name="Line 516">
                <a:extLst>
                  <a:ext uri="{FF2B5EF4-FFF2-40B4-BE49-F238E27FC236}">
                    <a16:creationId xmlns:a16="http://schemas.microsoft.com/office/drawing/2014/main" id="{7DC50DBD-7AC2-564D-B845-05C8DAA88A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0350" y="7229475"/>
                <a:ext cx="0" cy="460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49" name="Rectangle 517">
                <a:extLst>
                  <a:ext uri="{FF2B5EF4-FFF2-40B4-BE49-F238E27FC236}">
                    <a16:creationId xmlns:a16="http://schemas.microsoft.com/office/drawing/2014/main" id="{D37FC264-3BA9-1B4D-8448-6940B6D14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881899" y="7424949"/>
                <a:ext cx="410239" cy="213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25-29</a:t>
                </a:r>
                <a:endParaRPr kumimoji="0" lang="es-ES" altLang="es-E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50" name="Line 520">
                <a:extLst>
                  <a:ext uri="{FF2B5EF4-FFF2-40B4-BE49-F238E27FC236}">
                    <a16:creationId xmlns:a16="http://schemas.microsoft.com/office/drawing/2014/main" id="{68DCF4FD-A136-9E43-BF39-C04249011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1188" y="7229475"/>
                <a:ext cx="10890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51" name="Line 523">
                <a:extLst>
                  <a:ext uri="{FF2B5EF4-FFF2-40B4-BE49-F238E27FC236}">
                    <a16:creationId xmlns:a16="http://schemas.microsoft.com/office/drawing/2014/main" id="{1DDC69AA-11AE-954E-A0FC-1A1598F4D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1538" y="7229475"/>
                <a:ext cx="0" cy="460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52" name="Rectangle 524">
                <a:extLst>
                  <a:ext uri="{FF2B5EF4-FFF2-40B4-BE49-F238E27FC236}">
                    <a16:creationId xmlns:a16="http://schemas.microsoft.com/office/drawing/2014/main" id="{F6FCB3A1-A278-324A-A25D-5A4F18634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493086" y="7424949"/>
                <a:ext cx="410239" cy="213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10-14</a:t>
                </a:r>
                <a:endParaRPr kumimoji="0" lang="es-ES" altLang="es-E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53" name="Line 525">
                <a:extLst>
                  <a:ext uri="{FF2B5EF4-FFF2-40B4-BE49-F238E27FC236}">
                    <a16:creationId xmlns:a16="http://schemas.microsoft.com/office/drawing/2014/main" id="{14245F5D-F3AC-4B48-AD02-0F13AC08FA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0450" y="7229475"/>
                <a:ext cx="0" cy="460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54" name="Rectangle 526">
                <a:extLst>
                  <a:ext uri="{FF2B5EF4-FFF2-40B4-BE49-F238E27FC236}">
                    <a16:creationId xmlns:a16="http://schemas.microsoft.com/office/drawing/2014/main" id="{2D5FB284-4F1A-A54B-B11A-534FBAD01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680411" y="7424949"/>
                <a:ext cx="410239" cy="213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15-19</a:t>
                </a:r>
                <a:endParaRPr kumimoji="0" lang="es-ES" altLang="es-E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55" name="Line 527">
                <a:extLst>
                  <a:ext uri="{FF2B5EF4-FFF2-40B4-BE49-F238E27FC236}">
                    <a16:creationId xmlns:a16="http://schemas.microsoft.com/office/drawing/2014/main" id="{BC67228E-4C60-EA41-AD74-89E8981D7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9363" y="7229475"/>
                <a:ext cx="0" cy="460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56" name="Rectangle 528">
                <a:extLst>
                  <a:ext uri="{FF2B5EF4-FFF2-40B4-BE49-F238E27FC236}">
                    <a16:creationId xmlns:a16="http://schemas.microsoft.com/office/drawing/2014/main" id="{22AD7EA0-FD61-2A40-8BFC-38D56D882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70911" y="7424949"/>
                <a:ext cx="410239" cy="213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20-24</a:t>
                </a:r>
                <a:endParaRPr kumimoji="0" lang="es-ES" altLang="es-E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357" name="Line 529">
                <a:extLst>
                  <a:ext uri="{FF2B5EF4-FFF2-40B4-BE49-F238E27FC236}">
                    <a16:creationId xmlns:a16="http://schemas.microsoft.com/office/drawing/2014/main" id="{AB2DF3B8-0C50-EF46-97AE-0DB6839285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9863" y="7229475"/>
                <a:ext cx="0" cy="460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358" name="Rectangle 530">
                <a:extLst>
                  <a:ext uri="{FF2B5EF4-FFF2-40B4-BE49-F238E27FC236}">
                    <a16:creationId xmlns:a16="http://schemas.microsoft.com/office/drawing/2014/main" id="{B2FAD7DE-3F53-6049-BD03-A405B7B82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061411" y="7424949"/>
                <a:ext cx="410239" cy="213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altLang="es-E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25-29</a:t>
                </a:r>
                <a:endParaRPr kumimoji="0" lang="es-ES" altLang="es-E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5247" name="Rectangle 354">
              <a:extLst>
                <a:ext uri="{FF2B5EF4-FFF2-40B4-BE49-F238E27FC236}">
                  <a16:creationId xmlns:a16="http://schemas.microsoft.com/office/drawing/2014/main" id="{2869805D-B9A9-C249-B2DF-8F409A31C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1831" y="8266759"/>
              <a:ext cx="1945273" cy="242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Age group in 2014</a:t>
              </a: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5236" name="Rectangle 192">
              <a:extLst>
                <a:ext uri="{FF2B5EF4-FFF2-40B4-BE49-F238E27FC236}">
                  <a16:creationId xmlns:a16="http://schemas.microsoft.com/office/drawing/2014/main" id="{03311827-7095-9147-9DE8-C51CDBB71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48" y="4776723"/>
              <a:ext cx="718082" cy="38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HIGH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INCOME</a:t>
              </a:r>
              <a:endPara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5237" name="Rectangle 194">
              <a:extLst>
                <a:ext uri="{FF2B5EF4-FFF2-40B4-BE49-F238E27FC236}">
                  <a16:creationId xmlns:a16="http://schemas.microsoft.com/office/drawing/2014/main" id="{496FBEED-B252-E54A-84AF-AE8440BAF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5715" y="4776723"/>
              <a:ext cx="927055" cy="38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UPPER-M.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INCOME</a:t>
              </a:r>
              <a:endPara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5238" name="Rectangle 196">
              <a:extLst>
                <a:ext uri="{FF2B5EF4-FFF2-40B4-BE49-F238E27FC236}">
                  <a16:creationId xmlns:a16="http://schemas.microsoft.com/office/drawing/2014/main" id="{E1C2D163-DF2C-8940-82A8-36D8AAA42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856" y="4772024"/>
              <a:ext cx="928457" cy="38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LOWER-M.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INCOME</a:t>
              </a:r>
              <a:endPara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5239" name="Rectangle 198">
              <a:extLst>
                <a:ext uri="{FF2B5EF4-FFF2-40B4-BE49-F238E27FC236}">
                  <a16:creationId xmlns:a16="http://schemas.microsoft.com/office/drawing/2014/main" id="{835399BD-4F1C-AF4E-B8F0-138249F81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1291" y="4776723"/>
              <a:ext cx="718082" cy="38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LOW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INCOME</a:t>
              </a:r>
              <a:endPara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30" name="Rectangle 437">
            <a:extLst>
              <a:ext uri="{FF2B5EF4-FFF2-40B4-BE49-F238E27FC236}">
                <a16:creationId xmlns:a16="http://schemas.microsoft.com/office/drawing/2014/main" id="{A3946870-C30F-2D48-ABC5-230F16DCA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5458964"/>
            <a:ext cx="220662" cy="115887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bg1"/>
            </a:bgClr>
          </a:pattFill>
          <a:ln w="0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1" name="Rectangle 438">
            <a:extLst>
              <a:ext uri="{FF2B5EF4-FFF2-40B4-BE49-F238E27FC236}">
                <a16:creationId xmlns:a16="http://schemas.microsoft.com/office/drawing/2014/main" id="{20CDE541-A98A-1D42-B65C-8A9F0D65D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5458961"/>
            <a:ext cx="217488" cy="115887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bg1"/>
            </a:bgClr>
          </a:pattFill>
          <a:ln w="0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2" name="Rectangle 439">
            <a:extLst>
              <a:ext uri="{FF2B5EF4-FFF2-40B4-BE49-F238E27FC236}">
                <a16:creationId xmlns:a16="http://schemas.microsoft.com/office/drawing/2014/main" id="{E2B73B87-A220-404D-A40C-ED7A1981D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9" y="5530396"/>
            <a:ext cx="219075" cy="44450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bg1"/>
            </a:bgClr>
          </a:pattFill>
          <a:ln w="0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3" name="Rectangle 440">
            <a:extLst>
              <a:ext uri="{FF2B5EF4-FFF2-40B4-BE49-F238E27FC236}">
                <a16:creationId xmlns:a16="http://schemas.microsoft.com/office/drawing/2014/main" id="{1C5497F8-8973-CA4A-ADA0-8B1DF3DA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4" y="5562147"/>
            <a:ext cx="217487" cy="12700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bg1"/>
            </a:bgClr>
          </a:pattFill>
          <a:ln w="0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4" name="Rectangle 445">
            <a:extLst>
              <a:ext uri="{FF2B5EF4-FFF2-40B4-BE49-F238E27FC236}">
                <a16:creationId xmlns:a16="http://schemas.microsoft.com/office/drawing/2014/main" id="{BE8BBAF0-E128-0644-AF09-63DA84092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526" y="5431041"/>
            <a:ext cx="219075" cy="146050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bg1"/>
            </a:bgClr>
          </a:pattFill>
          <a:ln w="0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5" name="Rectangle 446">
            <a:extLst>
              <a:ext uri="{FF2B5EF4-FFF2-40B4-BE49-F238E27FC236}">
                <a16:creationId xmlns:a16="http://schemas.microsoft.com/office/drawing/2014/main" id="{0CCEFF84-78FA-E74C-8D6D-2334547E0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1" y="5551226"/>
            <a:ext cx="217488" cy="25400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bg1"/>
            </a:bgClr>
          </a:pattFill>
          <a:ln w="0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6" name="Rectangle 447">
            <a:extLst>
              <a:ext uri="{FF2B5EF4-FFF2-40B4-BE49-F238E27FC236}">
                <a16:creationId xmlns:a16="http://schemas.microsoft.com/office/drawing/2014/main" id="{0E19C2C2-0618-7347-AE21-2224B1F91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9" y="5563703"/>
            <a:ext cx="220662" cy="3175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bg1"/>
            </a:bgClr>
          </a:pattFill>
          <a:ln w="0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7" name="Rectangle 447">
            <a:extLst>
              <a:ext uri="{FF2B5EF4-FFF2-40B4-BE49-F238E27FC236}">
                <a16:creationId xmlns:a16="http://schemas.microsoft.com/office/drawing/2014/main" id="{8611C125-7B8D-704D-BD68-9249A0468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794" y="5564468"/>
            <a:ext cx="220662" cy="3175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bg1"/>
            </a:bgClr>
          </a:pattFill>
          <a:ln w="0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8" name="Rectangle 453">
            <a:extLst>
              <a:ext uri="{FF2B5EF4-FFF2-40B4-BE49-F238E27FC236}">
                <a16:creationId xmlns:a16="http://schemas.microsoft.com/office/drawing/2014/main" id="{7A766D7A-BED7-054B-8F7E-A5E118E08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1" y="5568685"/>
            <a:ext cx="217488" cy="4762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bg1"/>
            </a:bgClr>
          </a:pattFill>
          <a:ln w="0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9" name="Rectangle 453">
            <a:extLst>
              <a:ext uri="{FF2B5EF4-FFF2-40B4-BE49-F238E27FC236}">
                <a16:creationId xmlns:a16="http://schemas.microsoft.com/office/drawing/2014/main" id="{0ED84075-6770-8341-97C5-3001A6581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3540" y="5575614"/>
            <a:ext cx="217488" cy="4762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bg1"/>
            </a:bgClr>
          </a:pattFill>
          <a:ln w="0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0" name="Rectangle 453">
            <a:extLst>
              <a:ext uri="{FF2B5EF4-FFF2-40B4-BE49-F238E27FC236}">
                <a16:creationId xmlns:a16="http://schemas.microsoft.com/office/drawing/2014/main" id="{2CC2F894-1BD8-3A4C-A16D-12948AFD3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466" y="5570215"/>
            <a:ext cx="217488" cy="4762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bg1"/>
            </a:bgClr>
          </a:pattFill>
          <a:ln w="0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1" name="Rectangle 460">
            <a:extLst>
              <a:ext uri="{FF2B5EF4-FFF2-40B4-BE49-F238E27FC236}">
                <a16:creationId xmlns:a16="http://schemas.microsoft.com/office/drawing/2014/main" id="{9B3734E1-982A-914D-A9E0-6D6FBA642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1" y="5550085"/>
            <a:ext cx="217488" cy="30163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bg1"/>
            </a:bgClr>
          </a:pattFill>
          <a:ln w="0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2" name="Rectangle 461">
            <a:extLst>
              <a:ext uri="{FF2B5EF4-FFF2-40B4-BE49-F238E27FC236}">
                <a16:creationId xmlns:a16="http://schemas.microsoft.com/office/drawing/2014/main" id="{F3C2A485-C222-2242-BACC-602169811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9989" y="5573083"/>
            <a:ext cx="220662" cy="6350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bg1"/>
            </a:bgClr>
          </a:pattFill>
          <a:ln w="0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3" name="330 Rectángulo">
            <a:extLst>
              <a:ext uri="{FF2B5EF4-FFF2-40B4-BE49-F238E27FC236}">
                <a16:creationId xmlns:a16="http://schemas.microsoft.com/office/drawing/2014/main" id="{D632F1CA-F76B-2F44-BFF5-2B3D7AF4FDED}"/>
              </a:ext>
            </a:extLst>
          </p:cNvPr>
          <p:cNvSpPr/>
          <p:nvPr/>
        </p:nvSpPr>
        <p:spPr bwMode="auto">
          <a:xfrm>
            <a:off x="8802689" y="2727326"/>
            <a:ext cx="1646237" cy="24776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Estimated number of cumulative averted cervical cancer cases before age 75 years  by vaccination</a:t>
            </a:r>
            <a:b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</a:b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4" name="331 Rectángulo">
            <a:extLst>
              <a:ext uri="{FF2B5EF4-FFF2-40B4-BE49-F238E27FC236}">
                <a16:creationId xmlns:a16="http://schemas.microsoft.com/office/drawing/2014/main" id="{64C7E708-AF6E-E241-83B2-2ADFE8683DB9}"/>
              </a:ext>
            </a:extLst>
          </p:cNvPr>
          <p:cNvSpPr/>
          <p:nvPr/>
        </p:nvSpPr>
        <p:spPr bwMode="auto">
          <a:xfrm>
            <a:off x="8497889" y="2813051"/>
            <a:ext cx="300037" cy="195263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bg1"/>
            </a:bgClr>
          </a:pattFill>
          <a:ln w="0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951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42" name="TextBox 1">
            <a:extLst>
              <a:ext uri="{FF2B5EF4-FFF2-40B4-BE49-F238E27FC236}">
                <a16:creationId xmlns:a16="http://schemas.microsoft.com/office/drawing/2014/main" id="{DBE22431-D705-B04A-9413-F6C55FD4D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740" y="241534"/>
            <a:ext cx="97545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Possibilities For Increasing Uptake and Impact: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Focus on Primary Target Population: 9-14 </a:t>
            </a:r>
            <a:r>
              <a:rPr lang="en-US" altLang="en-US" sz="2800" b="1" dirty="0">
                <a:solidFill>
                  <a:srgbClr val="0000FF"/>
                </a:solidFill>
              </a:rPr>
              <a:t>Year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Old Girls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7458AD-23E3-624F-B55F-376A8C9AE1FE}"/>
              </a:ext>
            </a:extLst>
          </p:cNvPr>
          <p:cNvSpPr txBox="1"/>
          <p:nvPr/>
        </p:nvSpPr>
        <p:spPr>
          <a:xfrm>
            <a:off x="945210" y="1430979"/>
            <a:ext cx="1099333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Transition to single dose programs (currently 2 doses if &lt;15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yrs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	- post-hoc immunogenicity and efficacy analyses of NCI trial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           (Costa Rica) and IARC trial (India) are encouraging.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	- NCI trial formally comparing efficacy of 1 vs 2 doses is underway,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            results in 2025.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Delay 2</a:t>
            </a:r>
            <a:r>
              <a:rPr kumimoji="0" lang="en-US" sz="24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nd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dose 3-5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yrs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until vaccine shortage diminishes.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Temporarily curtail introduction of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new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male and mid-adult vaccination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     programs, and transition from Gardasil 4 to Gardasil 9.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Manufacture of “generic” vaccines in MICs, e.g. India, China.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700804"/>
      </p:ext>
    </p:extLst>
  </p:cSld>
  <p:clrMapOvr>
    <a:masterClrMapping/>
  </p:clrMapOvr>
</p:sld>
</file>

<file path=ppt/theme/theme1.xml><?xml version="1.0" encoding="utf-8"?>
<a:theme xmlns:a="http://schemas.openxmlformats.org/drawingml/2006/main" name="NCI PPT Template 16x9 BLUE">
  <a:themeElements>
    <a:clrScheme name="NCI Colors Theme">
      <a:dk1>
        <a:srgbClr val="606060"/>
      </a:dk1>
      <a:lt1>
        <a:srgbClr val="FFFFFF"/>
      </a:lt1>
      <a:dk2>
        <a:srgbClr val="BB0E3D"/>
      </a:dk2>
      <a:lt2>
        <a:srgbClr val="FFFFFF"/>
      </a:lt2>
      <a:accent1>
        <a:srgbClr val="BB0E3D"/>
      </a:accent1>
      <a:accent2>
        <a:srgbClr val="606060"/>
      </a:accent2>
      <a:accent3>
        <a:srgbClr val="123E57"/>
      </a:accent3>
      <a:accent4>
        <a:srgbClr val="2A71A5"/>
      </a:accent4>
      <a:accent5>
        <a:srgbClr val="178DA9"/>
      </a:accent5>
      <a:accent6>
        <a:srgbClr val="009999"/>
      </a:accent6>
      <a:hlink>
        <a:srgbClr val="3F54C9"/>
      </a:hlink>
      <a:folHlink>
        <a:srgbClr val="606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616326FE09D4B9906152996D11F20" ma:contentTypeVersion="1" ma:contentTypeDescription="Create a new document." ma:contentTypeScope="" ma:versionID="98c0fc0659401a0ffdb2ab8f22ae517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31B8D92-CC81-418E-8E2B-99840F3430F9}"/>
</file>

<file path=customXml/itemProps2.xml><?xml version="1.0" encoding="utf-8"?>
<ds:datastoreItem xmlns:ds="http://schemas.openxmlformats.org/officeDocument/2006/customXml" ds:itemID="{BDC234A6-ED6A-4B21-A92B-A798C012EB79}"/>
</file>

<file path=customXml/itemProps3.xml><?xml version="1.0" encoding="utf-8"?>
<ds:datastoreItem xmlns:ds="http://schemas.openxmlformats.org/officeDocument/2006/customXml" ds:itemID="{C4B2BFC7-20A9-4C24-AFBF-3E8B6BB00717}"/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947</Words>
  <Application>Microsoft Office PowerPoint</Application>
  <PresentationFormat>Widescreen</PresentationFormat>
  <Paragraphs>182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ＭＳ Ｐゴシック</vt:lpstr>
      <vt:lpstr>Arial</vt:lpstr>
      <vt:lpstr>Arial Narrow</vt:lpstr>
      <vt:lpstr>Calibri</vt:lpstr>
      <vt:lpstr>DINCond-Bold</vt:lpstr>
      <vt:lpstr>Sapient Centro Slab</vt:lpstr>
      <vt:lpstr>SapientCentroSlab-Light</vt:lpstr>
      <vt:lpstr>SapientSansBold</vt:lpstr>
      <vt:lpstr>SapientSansRegular</vt:lpstr>
      <vt:lpstr>Times</vt:lpstr>
      <vt:lpstr>Times New Roman</vt:lpstr>
      <vt:lpstr>Wingdings</vt:lpstr>
      <vt:lpstr>NCI PPT Template 16x9 BLUE</vt:lpstr>
      <vt:lpstr>Office Theme</vt:lpstr>
      <vt:lpstr>Research Update: The HPV Vaccines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Non-Vaccine Scenario: 19 Million Cases and 10 Million Deaths From Cervical Cancer Worldwide projection for the next 65 years</vt:lpstr>
      <vt:lpstr>Cancers Averted by HPV Vaccination: 365,000 cases and 150,000 deaths Worldwide projection for the next 65 years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Legislative Update for the  National Cancer Advisory Board &amp; Board of Scientific Advisors</dc:title>
  <dc:creator>Holohan, MK (NIH/NCI) [E]</dc:creator>
  <cp:lastModifiedBy>Leonard, Brandon</cp:lastModifiedBy>
  <cp:revision>35</cp:revision>
  <dcterms:created xsi:type="dcterms:W3CDTF">2019-06-07T18:10:59Z</dcterms:created>
  <dcterms:modified xsi:type="dcterms:W3CDTF">2019-06-24T21:02:23Z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0x01010090D616326FE09D4B9906152996D11F20</vt:lpwstr>
  </property>
</Properties>
</file>