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2" r:id="rId3"/>
  </p:sldIdLst>
  <p:sldSz cx="512064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 id="4" name="Kasie Chavez" initials="KC" lastIdx="1" clrIdx="4">
    <p:extLst>
      <p:ext uri="{19B8F6BF-5375-455C-9EA6-DF929625EA0E}">
        <p15:presenceInfo xmlns:p15="http://schemas.microsoft.com/office/powerpoint/2012/main" userId="ccd94fb416ea7d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35" autoAdjust="0"/>
    <p:restoredTop sz="94537" autoAdjust="0"/>
  </p:normalViewPr>
  <p:slideViewPr>
    <p:cSldViewPr snapToGrid="0" snapToObjects="1" showGuides="1">
      <p:cViewPr>
        <p:scale>
          <a:sx n="80" d="100"/>
          <a:sy n="80" d="100"/>
        </p:scale>
        <p:origin x="-5664" y="-352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3/25/2022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3/25/2022</a:t>
            </a:fld>
            <a:endParaRPr lang="en-US" dirty="0"/>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56-Template - One center panel">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1520299"/>
            <a:ext cx="10548896"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10619147"/>
            <a:ext cx="10548896"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6735104"/>
            <a:ext cx="10548896"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3580385"/>
            <a:ext cx="10548896"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4453399"/>
            <a:ext cx="10548896"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3" y="21095215"/>
            <a:ext cx="10548897"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3" y="21925257"/>
            <a:ext cx="10548897"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7570606"/>
            <a:ext cx="10548896"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706199"/>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22679892"/>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897070"/>
            <a:ext cx="10548896"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6378250"/>
            <a:ext cx="10548896"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7" y="2021562"/>
            <a:ext cx="10548897"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7" y="2864108"/>
            <a:ext cx="10548897" cy="1055037"/>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5" y="2009021"/>
            <a:ext cx="10548897"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224" userDrawn="1">
          <p15:clr>
            <a:srgbClr val="FBAE40"/>
          </p15:clr>
        </p15:guide>
        <p15:guide id="10" orient="horz" pos="194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x56-Template - 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1520299"/>
            <a:ext cx="10548896"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10619147"/>
            <a:ext cx="10548896"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6735104"/>
            <a:ext cx="10548896"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3580385"/>
            <a:ext cx="10548896"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4453399"/>
            <a:ext cx="10548896"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3" y="21095215"/>
            <a:ext cx="10548897"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3" y="21925257"/>
            <a:ext cx="10548897"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7570606"/>
            <a:ext cx="10548896"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706199"/>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22679892"/>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897070"/>
            <a:ext cx="10548896"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6378250"/>
            <a:ext cx="10548896"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7" y="2021562"/>
            <a:ext cx="10548897"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7" y="2864108"/>
            <a:ext cx="10548897" cy="1055037"/>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5" y="2009021"/>
            <a:ext cx="10548897"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extLst>
      <p:ext uri="{BB962C8B-B14F-4D97-AF65-F5344CB8AC3E}">
        <p14:creationId xmlns:p14="http://schemas.microsoft.com/office/powerpoint/2010/main" val="2503533789"/>
      </p:ext>
    </p:extLst>
  </p:cSld>
  <p:clrMapOvr>
    <a:masterClrMapping/>
  </p:clrMapOvr>
  <p:extLst>
    <p:ext uri="{DCECCB84-F9BA-43D5-87BE-67443E8EF086}">
      <p15:sldGuideLst xmlns:p15="http://schemas.microsoft.com/office/powerpoint/2012/main">
        <p15:guide id="2" pos="7392">
          <p15:clr>
            <a:srgbClr val="FBAE40"/>
          </p15:clr>
        </p15:guide>
        <p15:guide id="3" pos="24864">
          <p15:clr>
            <a:srgbClr val="FBAE40"/>
          </p15:clr>
        </p15:guide>
        <p15:guide id="4" pos="24192">
          <p15:clr>
            <a:srgbClr val="FBAE40"/>
          </p15:clr>
        </p15:guide>
        <p15:guide id="5" pos="31584">
          <p15:clr>
            <a:srgbClr val="FBAE40"/>
          </p15:clr>
        </p15:guide>
        <p15:guide id="6" pos="8064">
          <p15:clr>
            <a:srgbClr val="FBAE40"/>
          </p15:clr>
        </p15:guide>
        <p15:guide id="7" pos="672">
          <p15:clr>
            <a:srgbClr val="FBAE40"/>
          </p15:clr>
        </p15:guide>
        <p15:guide id="9" orient="horz" pos="1224">
          <p15:clr>
            <a:srgbClr val="FBAE40"/>
          </p15:clr>
        </p15:guide>
        <p15:guide id="10" orient="horz" pos="19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about:blank"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512064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34" dirty="0"/>
          </a:p>
        </p:txBody>
      </p:sp>
      <p:sp>
        <p:nvSpPr>
          <p:cNvPr id="10" name="Text Box 14"/>
          <p:cNvSpPr txBox="1">
            <a:spLocks noChangeArrowheads="1"/>
          </p:cNvSpPr>
          <p:nvPr/>
        </p:nvSpPr>
        <p:spPr bwMode="auto">
          <a:xfrm>
            <a:off x="1828523" y="32390911"/>
            <a:ext cx="2933700" cy="398214"/>
          </a:xfrm>
          <a:prstGeom prst="rect">
            <a:avLst/>
          </a:prstGeom>
          <a:noFill/>
          <a:ln w="9525">
            <a:noFill/>
            <a:miter lim="800000"/>
            <a:headEnd/>
            <a:tailEnd/>
          </a:ln>
          <a:effectLst/>
        </p:spPr>
        <p:txBody>
          <a:bodyPr lIns="106474" tIns="53227" rIns="106474" bIns="53227">
            <a:spAutoFit/>
          </a:bodyPr>
          <a:lstStyle/>
          <a:p>
            <a:pPr eaLnBrk="0" hangingPunct="0">
              <a:lnSpc>
                <a:spcPct val="65000"/>
              </a:lnSpc>
              <a:spcBef>
                <a:spcPct val="50000"/>
              </a:spcBef>
              <a:defRPr/>
            </a:pPr>
            <a:r>
              <a:rPr lang="en-US" sz="583"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28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7"/>
            <a:ext cx="512064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34" dirty="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512064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34" dirty="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4324"/>
            <a:ext cx="25603200" cy="329184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08" dirty="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32022083"/>
            <a:ext cx="9673396" cy="755373"/>
          </a:xfrm>
          <a:prstGeom prst="rect">
            <a:avLst/>
          </a:prstGeom>
          <a:noFill/>
          <a:ln w="9525">
            <a:noFill/>
            <a:miter lim="800000"/>
            <a:headEnd/>
            <a:tailEnd/>
          </a:ln>
          <a:effectLst/>
        </p:spPr>
        <p:txBody>
          <a:bodyPr wrap="square" lIns="302860" tIns="151403" rIns="302860" bIns="151403">
            <a:spAutoFit/>
          </a:bodyPr>
          <a:lstStyle/>
          <a:p>
            <a:pPr eaLnBrk="0" hangingPunct="0">
              <a:lnSpc>
                <a:spcPts val="901"/>
              </a:lnSpc>
              <a:spcBef>
                <a:spcPct val="50000"/>
              </a:spcBef>
              <a:defRPr/>
            </a:pPr>
            <a:r>
              <a:rPr lang="en-US" sz="1225" b="1" dirty="0">
                <a:solidFill>
                  <a:schemeClr val="bg1">
                    <a:lumMod val="50000"/>
                  </a:schemeClr>
                </a:solidFill>
                <a:latin typeface="Arial" charset="0"/>
              </a:rPr>
              <a:t>RESEARCH POSTER PRESENTATION TEMPLATE © 2019</a:t>
            </a:r>
          </a:p>
          <a:p>
            <a:pPr eaLnBrk="0" hangingPunct="0">
              <a:lnSpc>
                <a:spcPts val="901"/>
              </a:lnSpc>
              <a:spcBef>
                <a:spcPct val="50000"/>
              </a:spcBef>
              <a:defRPr/>
            </a:pPr>
            <a:r>
              <a:rPr lang="en-US" sz="2333" b="1" dirty="0">
                <a:solidFill>
                  <a:schemeClr val="bg1">
                    <a:lumMod val="50000"/>
                  </a:schemeClr>
                </a:solidFill>
                <a:latin typeface="Arial" charset="0"/>
              </a:rPr>
              <a:t>www.PosterPresentations.com</a:t>
            </a:r>
          </a:p>
        </p:txBody>
      </p:sp>
      <p:graphicFrame>
        <p:nvGraphicFramePr>
          <p:cNvPr id="60" name="Table 59">
            <a:extLst>
              <a:ext uri="{FF2B5EF4-FFF2-40B4-BE49-F238E27FC236}">
                <a16:creationId xmlns:a16="http://schemas.microsoft.com/office/drawing/2014/main" id="{B08B1C58-1C25-7E4C-B53E-1E83BEDDA706}"/>
              </a:ext>
            </a:extLst>
          </p:cNvPr>
          <p:cNvGraphicFramePr>
            <a:graphicFrameLocks noGrp="1"/>
          </p:cNvGraphicFramePr>
          <p:nvPr userDrawn="1">
            <p:extLst>
              <p:ext uri="{D42A27DB-BD31-4B8C-83A1-F6EECF244321}">
                <p14:modId xmlns:p14="http://schemas.microsoft.com/office/powerpoint/2010/main" val="1774647723"/>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FCA56B30-5398-6544-9E7C-BCF50C3CA6A3}"/>
              </a:ext>
            </a:extLst>
          </p:cNvPr>
          <p:cNvGraphicFramePr>
            <a:graphicFrameLocks noGrp="1"/>
          </p:cNvGraphicFramePr>
          <p:nvPr userDrawn="1">
            <p:extLst>
              <p:ext uri="{D42A27DB-BD31-4B8C-83A1-F6EECF244321}">
                <p14:modId xmlns:p14="http://schemas.microsoft.com/office/powerpoint/2010/main" val="3231513737"/>
              </p:ext>
            </p:extLst>
          </p:nvPr>
        </p:nvGraphicFramePr>
        <p:xfrm>
          <a:off x="52040651" y="-55128"/>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https://www.posterpresentations.com/how-to-change-the-column-configuration.html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https://www.posterpresentations.com/helpdesk.html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5120530" rtl="0" eaLnBrk="1" latinLnBrk="0" hangingPunct="1">
        <a:spcBef>
          <a:spcPct val="0"/>
        </a:spcBef>
        <a:buNone/>
        <a:defRPr sz="10267" kern="1200">
          <a:solidFill>
            <a:schemeClr val="bg1"/>
          </a:solidFill>
          <a:latin typeface="Trebuchet MS" pitchFamily="34" charset="0"/>
          <a:ea typeface="+mj-ea"/>
          <a:cs typeface="+mj-cs"/>
        </a:defRPr>
      </a:lvl1pPr>
    </p:titleStyle>
    <p:bodyStyle>
      <a:lvl1pPr marL="1920199" indent="-1920199" algn="l" defTabSz="5120530" rtl="0" eaLnBrk="1" latinLnBrk="0" hangingPunct="1">
        <a:spcBef>
          <a:spcPct val="20000"/>
        </a:spcBef>
        <a:buFont typeface="Arial" pitchFamily="34" charset="0"/>
        <a:buChar char="•"/>
        <a:defRPr sz="17967" kern="1200">
          <a:solidFill>
            <a:schemeClr val="tx1"/>
          </a:solidFill>
          <a:latin typeface="+mn-lt"/>
          <a:ea typeface="+mn-ea"/>
          <a:cs typeface="+mn-cs"/>
        </a:defRPr>
      </a:lvl1pPr>
      <a:lvl2pPr marL="4160431" indent="-1600165" algn="l" defTabSz="5120530" rtl="0" eaLnBrk="1" latinLnBrk="0" hangingPunct="1">
        <a:spcBef>
          <a:spcPct val="20000"/>
        </a:spcBef>
        <a:buFont typeface="Arial" pitchFamily="34" charset="0"/>
        <a:buChar char="–"/>
        <a:defRPr sz="15750" kern="1200">
          <a:solidFill>
            <a:schemeClr val="tx1"/>
          </a:solidFill>
          <a:latin typeface="+mn-lt"/>
          <a:ea typeface="+mn-ea"/>
          <a:cs typeface="+mn-cs"/>
        </a:defRPr>
      </a:lvl2pPr>
      <a:lvl3pPr marL="6400663" indent="-1280134" algn="l" defTabSz="5120530" rtl="0" eaLnBrk="1" latinLnBrk="0" hangingPunct="1">
        <a:spcBef>
          <a:spcPct val="20000"/>
        </a:spcBef>
        <a:buFont typeface="Arial" pitchFamily="34" charset="0"/>
        <a:buChar char="•"/>
        <a:defRPr sz="13534" kern="1200">
          <a:solidFill>
            <a:schemeClr val="tx1"/>
          </a:solidFill>
          <a:latin typeface="+mn-lt"/>
          <a:ea typeface="+mn-ea"/>
          <a:cs typeface="+mn-cs"/>
        </a:defRPr>
      </a:lvl3pPr>
      <a:lvl4pPr marL="896092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119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145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1722"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1988"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225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530" rtl="0" eaLnBrk="1" latinLnBrk="0" hangingPunct="1">
        <a:defRPr sz="10034" kern="1200">
          <a:solidFill>
            <a:schemeClr val="tx1"/>
          </a:solidFill>
          <a:latin typeface="+mn-lt"/>
          <a:ea typeface="+mn-ea"/>
          <a:cs typeface="+mn-cs"/>
        </a:defRPr>
      </a:lvl1pPr>
      <a:lvl2pPr marL="2560266" algn="l" defTabSz="5120530" rtl="0" eaLnBrk="1" latinLnBrk="0" hangingPunct="1">
        <a:defRPr sz="10034" kern="1200">
          <a:solidFill>
            <a:schemeClr val="tx1"/>
          </a:solidFill>
          <a:latin typeface="+mn-lt"/>
          <a:ea typeface="+mn-ea"/>
          <a:cs typeface="+mn-cs"/>
        </a:defRPr>
      </a:lvl2pPr>
      <a:lvl3pPr marL="5120530" algn="l" defTabSz="5120530" rtl="0" eaLnBrk="1" latinLnBrk="0" hangingPunct="1">
        <a:defRPr sz="10034" kern="1200">
          <a:solidFill>
            <a:schemeClr val="tx1"/>
          </a:solidFill>
          <a:latin typeface="+mn-lt"/>
          <a:ea typeface="+mn-ea"/>
          <a:cs typeface="+mn-cs"/>
        </a:defRPr>
      </a:lvl3pPr>
      <a:lvl4pPr marL="7680796" algn="l" defTabSz="5120530" rtl="0" eaLnBrk="1" latinLnBrk="0" hangingPunct="1">
        <a:defRPr sz="10034" kern="1200">
          <a:solidFill>
            <a:schemeClr val="tx1"/>
          </a:solidFill>
          <a:latin typeface="+mn-lt"/>
          <a:ea typeface="+mn-ea"/>
          <a:cs typeface="+mn-cs"/>
        </a:defRPr>
      </a:lvl4pPr>
      <a:lvl5pPr marL="10241060" algn="l" defTabSz="5120530" rtl="0" eaLnBrk="1" latinLnBrk="0" hangingPunct="1">
        <a:defRPr sz="10034" kern="1200">
          <a:solidFill>
            <a:schemeClr val="tx1"/>
          </a:solidFill>
          <a:latin typeface="+mn-lt"/>
          <a:ea typeface="+mn-ea"/>
          <a:cs typeface="+mn-cs"/>
        </a:defRPr>
      </a:lvl5pPr>
      <a:lvl6pPr marL="12801326" algn="l" defTabSz="5120530" rtl="0" eaLnBrk="1" latinLnBrk="0" hangingPunct="1">
        <a:defRPr sz="10034" kern="1200">
          <a:solidFill>
            <a:schemeClr val="tx1"/>
          </a:solidFill>
          <a:latin typeface="+mn-lt"/>
          <a:ea typeface="+mn-ea"/>
          <a:cs typeface="+mn-cs"/>
        </a:defRPr>
      </a:lvl6pPr>
      <a:lvl7pPr marL="15361592" algn="l" defTabSz="5120530" rtl="0" eaLnBrk="1" latinLnBrk="0" hangingPunct="1">
        <a:defRPr sz="10034" kern="1200">
          <a:solidFill>
            <a:schemeClr val="tx1"/>
          </a:solidFill>
          <a:latin typeface="+mn-lt"/>
          <a:ea typeface="+mn-ea"/>
          <a:cs typeface="+mn-cs"/>
        </a:defRPr>
      </a:lvl7pPr>
      <a:lvl8pPr marL="17921856" algn="l" defTabSz="5120530" rtl="0" eaLnBrk="1" latinLnBrk="0" hangingPunct="1">
        <a:defRPr sz="10034" kern="1200">
          <a:solidFill>
            <a:schemeClr val="tx1"/>
          </a:solidFill>
          <a:latin typeface="+mn-lt"/>
          <a:ea typeface="+mn-ea"/>
          <a:cs typeface="+mn-cs"/>
        </a:defRPr>
      </a:lvl8pPr>
      <a:lvl9pPr marL="20482122" algn="l" defTabSz="5120530" rtl="0" eaLnBrk="1" latinLnBrk="0" hangingPunct="1">
        <a:defRPr sz="100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512064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34" dirty="0"/>
          </a:p>
        </p:txBody>
      </p:sp>
      <p:sp>
        <p:nvSpPr>
          <p:cNvPr id="10" name="Text Box 14"/>
          <p:cNvSpPr txBox="1">
            <a:spLocks noChangeArrowheads="1"/>
          </p:cNvSpPr>
          <p:nvPr/>
        </p:nvSpPr>
        <p:spPr bwMode="auto">
          <a:xfrm>
            <a:off x="1828523" y="32390911"/>
            <a:ext cx="2933700" cy="398214"/>
          </a:xfrm>
          <a:prstGeom prst="rect">
            <a:avLst/>
          </a:prstGeom>
          <a:noFill/>
          <a:ln w="9525">
            <a:noFill/>
            <a:miter lim="800000"/>
            <a:headEnd/>
            <a:tailEnd/>
          </a:ln>
          <a:effectLst/>
        </p:spPr>
        <p:txBody>
          <a:bodyPr lIns="106474" tIns="53227" rIns="106474" bIns="53227">
            <a:spAutoFit/>
          </a:bodyPr>
          <a:lstStyle/>
          <a:p>
            <a:pPr eaLnBrk="0" hangingPunct="0">
              <a:lnSpc>
                <a:spcPct val="65000"/>
              </a:lnSpc>
              <a:spcBef>
                <a:spcPct val="50000"/>
              </a:spcBef>
              <a:defRPr/>
            </a:pPr>
            <a:r>
              <a:rPr lang="en-US" sz="583"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28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7"/>
            <a:ext cx="512064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34" dirty="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512064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34" dirty="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4324"/>
            <a:ext cx="25603200" cy="329184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08" dirty="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32022083"/>
            <a:ext cx="9673396" cy="755373"/>
          </a:xfrm>
          <a:prstGeom prst="rect">
            <a:avLst/>
          </a:prstGeom>
          <a:noFill/>
          <a:ln w="9525">
            <a:noFill/>
            <a:miter lim="800000"/>
            <a:headEnd/>
            <a:tailEnd/>
          </a:ln>
          <a:effectLst/>
        </p:spPr>
        <p:txBody>
          <a:bodyPr wrap="square" lIns="302860" tIns="151403" rIns="302860" bIns="151403">
            <a:spAutoFit/>
          </a:bodyPr>
          <a:lstStyle/>
          <a:p>
            <a:pPr eaLnBrk="0" hangingPunct="0">
              <a:lnSpc>
                <a:spcPts val="901"/>
              </a:lnSpc>
              <a:spcBef>
                <a:spcPct val="50000"/>
              </a:spcBef>
              <a:defRPr/>
            </a:pPr>
            <a:r>
              <a:rPr lang="en-US" sz="1225" b="1" dirty="0">
                <a:solidFill>
                  <a:schemeClr val="bg1">
                    <a:lumMod val="50000"/>
                  </a:schemeClr>
                </a:solidFill>
                <a:latin typeface="Arial" charset="0"/>
              </a:rPr>
              <a:t>RESEARCH POSTER PRESENTATION TEMPLATE © 2019</a:t>
            </a:r>
          </a:p>
          <a:p>
            <a:pPr eaLnBrk="0" hangingPunct="0">
              <a:lnSpc>
                <a:spcPts val="901"/>
              </a:lnSpc>
              <a:spcBef>
                <a:spcPct val="50000"/>
              </a:spcBef>
              <a:defRPr/>
            </a:pPr>
            <a:r>
              <a:rPr lang="en-US" sz="2333"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2139451425"/>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5120530" rtl="0" eaLnBrk="1" latinLnBrk="0" hangingPunct="1">
        <a:spcBef>
          <a:spcPct val="0"/>
        </a:spcBef>
        <a:buNone/>
        <a:defRPr sz="10267" kern="1200">
          <a:solidFill>
            <a:schemeClr val="bg1"/>
          </a:solidFill>
          <a:latin typeface="Trebuchet MS" pitchFamily="34" charset="0"/>
          <a:ea typeface="+mj-ea"/>
          <a:cs typeface="+mj-cs"/>
        </a:defRPr>
      </a:lvl1pPr>
    </p:titleStyle>
    <p:bodyStyle>
      <a:lvl1pPr marL="1920199" indent="-1920199" algn="l" defTabSz="5120530" rtl="0" eaLnBrk="1" latinLnBrk="0" hangingPunct="1">
        <a:spcBef>
          <a:spcPct val="20000"/>
        </a:spcBef>
        <a:buFont typeface="Arial" pitchFamily="34" charset="0"/>
        <a:buChar char="•"/>
        <a:defRPr sz="17967" kern="1200">
          <a:solidFill>
            <a:schemeClr val="tx1"/>
          </a:solidFill>
          <a:latin typeface="+mn-lt"/>
          <a:ea typeface="+mn-ea"/>
          <a:cs typeface="+mn-cs"/>
        </a:defRPr>
      </a:lvl1pPr>
      <a:lvl2pPr marL="4160431" indent="-1600165" algn="l" defTabSz="5120530" rtl="0" eaLnBrk="1" latinLnBrk="0" hangingPunct="1">
        <a:spcBef>
          <a:spcPct val="20000"/>
        </a:spcBef>
        <a:buFont typeface="Arial" pitchFamily="34" charset="0"/>
        <a:buChar char="–"/>
        <a:defRPr sz="15750" kern="1200">
          <a:solidFill>
            <a:schemeClr val="tx1"/>
          </a:solidFill>
          <a:latin typeface="+mn-lt"/>
          <a:ea typeface="+mn-ea"/>
          <a:cs typeface="+mn-cs"/>
        </a:defRPr>
      </a:lvl2pPr>
      <a:lvl3pPr marL="6400663" indent="-1280134" algn="l" defTabSz="5120530" rtl="0" eaLnBrk="1" latinLnBrk="0" hangingPunct="1">
        <a:spcBef>
          <a:spcPct val="20000"/>
        </a:spcBef>
        <a:buFont typeface="Arial" pitchFamily="34" charset="0"/>
        <a:buChar char="•"/>
        <a:defRPr sz="13534" kern="1200">
          <a:solidFill>
            <a:schemeClr val="tx1"/>
          </a:solidFill>
          <a:latin typeface="+mn-lt"/>
          <a:ea typeface="+mn-ea"/>
          <a:cs typeface="+mn-cs"/>
        </a:defRPr>
      </a:lvl3pPr>
      <a:lvl4pPr marL="896092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119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145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1722"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1988"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225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530" rtl="0" eaLnBrk="1" latinLnBrk="0" hangingPunct="1">
        <a:defRPr sz="10034" kern="1200">
          <a:solidFill>
            <a:schemeClr val="tx1"/>
          </a:solidFill>
          <a:latin typeface="+mn-lt"/>
          <a:ea typeface="+mn-ea"/>
          <a:cs typeface="+mn-cs"/>
        </a:defRPr>
      </a:lvl1pPr>
      <a:lvl2pPr marL="2560266" algn="l" defTabSz="5120530" rtl="0" eaLnBrk="1" latinLnBrk="0" hangingPunct="1">
        <a:defRPr sz="10034" kern="1200">
          <a:solidFill>
            <a:schemeClr val="tx1"/>
          </a:solidFill>
          <a:latin typeface="+mn-lt"/>
          <a:ea typeface="+mn-ea"/>
          <a:cs typeface="+mn-cs"/>
        </a:defRPr>
      </a:lvl2pPr>
      <a:lvl3pPr marL="5120530" algn="l" defTabSz="5120530" rtl="0" eaLnBrk="1" latinLnBrk="0" hangingPunct="1">
        <a:defRPr sz="10034" kern="1200">
          <a:solidFill>
            <a:schemeClr val="tx1"/>
          </a:solidFill>
          <a:latin typeface="+mn-lt"/>
          <a:ea typeface="+mn-ea"/>
          <a:cs typeface="+mn-cs"/>
        </a:defRPr>
      </a:lvl3pPr>
      <a:lvl4pPr marL="7680796" algn="l" defTabSz="5120530" rtl="0" eaLnBrk="1" latinLnBrk="0" hangingPunct="1">
        <a:defRPr sz="10034" kern="1200">
          <a:solidFill>
            <a:schemeClr val="tx1"/>
          </a:solidFill>
          <a:latin typeface="+mn-lt"/>
          <a:ea typeface="+mn-ea"/>
          <a:cs typeface="+mn-cs"/>
        </a:defRPr>
      </a:lvl4pPr>
      <a:lvl5pPr marL="10241060" algn="l" defTabSz="5120530" rtl="0" eaLnBrk="1" latinLnBrk="0" hangingPunct="1">
        <a:defRPr sz="10034" kern="1200">
          <a:solidFill>
            <a:schemeClr val="tx1"/>
          </a:solidFill>
          <a:latin typeface="+mn-lt"/>
          <a:ea typeface="+mn-ea"/>
          <a:cs typeface="+mn-cs"/>
        </a:defRPr>
      </a:lvl5pPr>
      <a:lvl6pPr marL="12801326" algn="l" defTabSz="5120530" rtl="0" eaLnBrk="1" latinLnBrk="0" hangingPunct="1">
        <a:defRPr sz="10034" kern="1200">
          <a:solidFill>
            <a:schemeClr val="tx1"/>
          </a:solidFill>
          <a:latin typeface="+mn-lt"/>
          <a:ea typeface="+mn-ea"/>
          <a:cs typeface="+mn-cs"/>
        </a:defRPr>
      </a:lvl6pPr>
      <a:lvl7pPr marL="15361592" algn="l" defTabSz="5120530" rtl="0" eaLnBrk="1" latinLnBrk="0" hangingPunct="1">
        <a:defRPr sz="10034" kern="1200">
          <a:solidFill>
            <a:schemeClr val="tx1"/>
          </a:solidFill>
          <a:latin typeface="+mn-lt"/>
          <a:ea typeface="+mn-ea"/>
          <a:cs typeface="+mn-cs"/>
        </a:defRPr>
      </a:lvl7pPr>
      <a:lvl8pPr marL="17921856" algn="l" defTabSz="5120530" rtl="0" eaLnBrk="1" latinLnBrk="0" hangingPunct="1">
        <a:defRPr sz="10034" kern="1200">
          <a:solidFill>
            <a:schemeClr val="tx1"/>
          </a:solidFill>
          <a:latin typeface="+mn-lt"/>
          <a:ea typeface="+mn-ea"/>
          <a:cs typeface="+mn-cs"/>
        </a:defRPr>
      </a:lvl8pPr>
      <a:lvl9pPr marL="20482122" algn="l" defTabSz="5120530" rtl="0" eaLnBrk="1" latinLnBrk="0" hangingPunct="1">
        <a:defRPr sz="100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G"/><Relationship Id="rId18" Type="http://schemas.openxmlformats.org/officeDocument/2006/relationships/image" Target="../media/image25.JPG"/><Relationship Id="rId3" Type="http://schemas.openxmlformats.org/officeDocument/2006/relationships/image" Target="../media/image10.JPG"/><Relationship Id="rId21" Type="http://schemas.openxmlformats.org/officeDocument/2006/relationships/image" Target="../media/image28.jpg"/><Relationship Id="rId7" Type="http://schemas.openxmlformats.org/officeDocument/2006/relationships/image" Target="../media/image14.JPG"/><Relationship Id="rId12" Type="http://schemas.openxmlformats.org/officeDocument/2006/relationships/image" Target="../media/image19.jpg"/><Relationship Id="rId17" Type="http://schemas.openxmlformats.org/officeDocument/2006/relationships/image" Target="../media/image24.jpg"/><Relationship Id="rId2" Type="http://schemas.openxmlformats.org/officeDocument/2006/relationships/image" Target="../media/image9.JPG"/><Relationship Id="rId16" Type="http://schemas.openxmlformats.org/officeDocument/2006/relationships/image" Target="../media/image23.JPG"/><Relationship Id="rId20"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5" Type="http://schemas.openxmlformats.org/officeDocument/2006/relationships/image" Target="../media/image22.JPG"/><Relationship Id="rId10" Type="http://schemas.openxmlformats.org/officeDocument/2006/relationships/image" Target="../media/image17.png"/><Relationship Id="rId19" Type="http://schemas.openxmlformats.org/officeDocument/2006/relationships/image" Target="../media/image26.JPG"/><Relationship Id="rId4" Type="http://schemas.openxmlformats.org/officeDocument/2006/relationships/image" Target="../media/image11.JPG"/><Relationship Id="rId9" Type="http://schemas.openxmlformats.org/officeDocument/2006/relationships/image" Target="../media/image16.jpg"/><Relationship Id="rId14" Type="http://schemas.openxmlformats.org/officeDocument/2006/relationships/image" Target="../media/image21.JPG"/><Relationship Id="rId22"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060CAB-83D5-4ADF-B096-E21E1B03ECA7}"/>
              </a:ext>
            </a:extLst>
          </p:cNvPr>
          <p:cNvSpPr>
            <a:spLocks noGrp="1"/>
          </p:cNvSpPr>
          <p:nvPr>
            <p:ph type="body" sz="quarter" idx="10"/>
          </p:nvPr>
        </p:nvSpPr>
        <p:spPr>
          <a:xfrm>
            <a:off x="1130475" y="10788026"/>
            <a:ext cx="10548896" cy="3280803"/>
          </a:xfrm>
        </p:spPr>
        <p:txBody>
          <a:bodyPr/>
          <a:lstStyle/>
          <a:p>
            <a:r>
              <a:rPr lang="en-US" sz="4000" dirty="0"/>
              <a:t>Irasema was diagnosed with Stomach Cancer at the age of 34, she has been NED since 2016.  As part of her healing process Irasema found herself needing to give back to the community by sharing her story and raising awareness.</a:t>
            </a:r>
          </a:p>
        </p:txBody>
      </p:sp>
      <p:sp>
        <p:nvSpPr>
          <p:cNvPr id="3" name="Text Placeholder 2">
            <a:extLst>
              <a:ext uri="{FF2B5EF4-FFF2-40B4-BE49-F238E27FC236}">
                <a16:creationId xmlns:a16="http://schemas.microsoft.com/office/drawing/2014/main" id="{9C9FA545-027C-464E-AB1A-0032A824013D}"/>
              </a:ext>
            </a:extLst>
          </p:cNvPr>
          <p:cNvSpPr>
            <a:spLocks noGrp="1"/>
          </p:cNvSpPr>
          <p:nvPr>
            <p:ph type="body" sz="quarter" idx="11"/>
          </p:nvPr>
        </p:nvSpPr>
        <p:spPr>
          <a:xfrm>
            <a:off x="1130475" y="9860890"/>
            <a:ext cx="10548896" cy="927136"/>
          </a:xfrm>
        </p:spPr>
        <p:txBody>
          <a:bodyPr/>
          <a:lstStyle/>
          <a:p>
            <a:pPr algn="ctr"/>
            <a:r>
              <a:rPr lang="en-US" sz="4800" dirty="0">
                <a:solidFill>
                  <a:schemeClr val="tx2"/>
                </a:solidFill>
              </a:rPr>
              <a:t>Bio</a:t>
            </a:r>
          </a:p>
        </p:txBody>
      </p:sp>
      <p:sp>
        <p:nvSpPr>
          <p:cNvPr id="4" name="Text Placeholder 3">
            <a:extLst>
              <a:ext uri="{FF2B5EF4-FFF2-40B4-BE49-F238E27FC236}">
                <a16:creationId xmlns:a16="http://schemas.microsoft.com/office/drawing/2014/main" id="{9C422DB8-DC15-4294-8DDF-13BEFA7764D2}"/>
              </a:ext>
            </a:extLst>
          </p:cNvPr>
          <p:cNvSpPr>
            <a:spLocks noGrp="1"/>
          </p:cNvSpPr>
          <p:nvPr>
            <p:ph type="body" sz="quarter" idx="20"/>
          </p:nvPr>
        </p:nvSpPr>
        <p:spPr>
          <a:xfrm>
            <a:off x="1130474" y="14068829"/>
            <a:ext cx="10548896" cy="1453651"/>
          </a:xfrm>
        </p:spPr>
        <p:txBody>
          <a:bodyPr/>
          <a:lstStyle/>
          <a:p>
            <a:pPr algn="ctr"/>
            <a:r>
              <a:rPr lang="en-US" sz="4800" dirty="0">
                <a:solidFill>
                  <a:schemeClr val="tx2"/>
                </a:solidFill>
              </a:rPr>
              <a:t>Hope for Stomach Cancer</a:t>
            </a:r>
          </a:p>
        </p:txBody>
      </p:sp>
      <p:sp>
        <p:nvSpPr>
          <p:cNvPr id="5" name="Text Placeholder 4">
            <a:extLst>
              <a:ext uri="{FF2B5EF4-FFF2-40B4-BE49-F238E27FC236}">
                <a16:creationId xmlns:a16="http://schemas.microsoft.com/office/drawing/2014/main" id="{F359B3BE-CB75-4F28-84CC-FFAFE45350D6}"/>
              </a:ext>
            </a:extLst>
          </p:cNvPr>
          <p:cNvSpPr>
            <a:spLocks noGrp="1"/>
          </p:cNvSpPr>
          <p:nvPr>
            <p:ph type="body" sz="quarter" idx="27"/>
          </p:nvPr>
        </p:nvSpPr>
        <p:spPr>
          <a:xfrm>
            <a:off x="318868" y="28244426"/>
            <a:ext cx="11170180" cy="794202"/>
          </a:xfrm>
        </p:spPr>
        <p:txBody>
          <a:bodyPr/>
          <a:lstStyle/>
          <a:p>
            <a:r>
              <a:rPr lang="en-US" sz="4800" dirty="0">
                <a:solidFill>
                  <a:schemeClr val="tx2"/>
                </a:solidFill>
              </a:rPr>
              <a:t>Volunteer Work:</a:t>
            </a:r>
          </a:p>
        </p:txBody>
      </p:sp>
      <p:sp>
        <p:nvSpPr>
          <p:cNvPr id="6" name="Text Placeholder 5">
            <a:extLst>
              <a:ext uri="{FF2B5EF4-FFF2-40B4-BE49-F238E27FC236}">
                <a16:creationId xmlns:a16="http://schemas.microsoft.com/office/drawing/2014/main" id="{C63ECD57-6882-426E-82C5-196A2684EF62}"/>
              </a:ext>
            </a:extLst>
          </p:cNvPr>
          <p:cNvSpPr>
            <a:spLocks noGrp="1"/>
          </p:cNvSpPr>
          <p:nvPr>
            <p:ph type="body" sz="quarter" idx="28"/>
          </p:nvPr>
        </p:nvSpPr>
        <p:spPr>
          <a:xfrm>
            <a:off x="1130475" y="28964946"/>
            <a:ext cx="10548896" cy="3155015"/>
          </a:xfrm>
        </p:spPr>
        <p:txBody>
          <a:bodyPr/>
          <a:lstStyle/>
          <a:p>
            <a:pPr marL="457200" indent="-457200">
              <a:buFont typeface="Arial" panose="020B0604020202020204" pitchFamily="34" charset="0"/>
              <a:buChar char="•"/>
            </a:pPr>
            <a:r>
              <a:rPr lang="en-US" sz="4000" dirty="0"/>
              <a:t>Hope for Stomach Cancer Annual Symposium </a:t>
            </a:r>
          </a:p>
          <a:p>
            <a:pPr marL="457200" indent="-457200">
              <a:buFont typeface="Arial" panose="020B0604020202020204" pitchFamily="34" charset="0"/>
              <a:buChar char="•"/>
            </a:pPr>
            <a:r>
              <a:rPr lang="en-US" sz="4000" dirty="0"/>
              <a:t>5K’s of HOPE </a:t>
            </a:r>
          </a:p>
          <a:p>
            <a:pPr marL="457200" indent="-457200">
              <a:buFont typeface="Arial" panose="020B0604020202020204" pitchFamily="34" charset="0"/>
              <a:buChar char="•"/>
            </a:pPr>
            <a:r>
              <a:rPr lang="en-US" sz="4000" dirty="0"/>
              <a:t>GI ASCO 2019 &amp; 2022</a:t>
            </a:r>
          </a:p>
          <a:p>
            <a:pPr marL="457200" indent="-457200">
              <a:buFont typeface="Arial" panose="020B0604020202020204" pitchFamily="34" charset="0"/>
              <a:buChar char="•"/>
            </a:pPr>
            <a:r>
              <a:rPr lang="en-US" sz="4000" dirty="0"/>
              <a:t>IGCC 2022</a:t>
            </a:r>
          </a:p>
        </p:txBody>
      </p:sp>
      <p:sp>
        <p:nvSpPr>
          <p:cNvPr id="7" name="Text Placeholder 6">
            <a:extLst>
              <a:ext uri="{FF2B5EF4-FFF2-40B4-BE49-F238E27FC236}">
                <a16:creationId xmlns:a16="http://schemas.microsoft.com/office/drawing/2014/main" id="{9BF70B4A-6B4C-4915-81F0-0B288D59EF30}"/>
              </a:ext>
            </a:extLst>
          </p:cNvPr>
          <p:cNvSpPr>
            <a:spLocks noGrp="1"/>
          </p:cNvSpPr>
          <p:nvPr>
            <p:ph type="body" sz="quarter" idx="29"/>
          </p:nvPr>
        </p:nvSpPr>
        <p:spPr>
          <a:xfrm>
            <a:off x="39485463" y="17893858"/>
            <a:ext cx="10548897" cy="1298122"/>
          </a:xfrm>
        </p:spPr>
        <p:txBody>
          <a:bodyPr/>
          <a:lstStyle/>
          <a:p>
            <a:pPr algn="ctr"/>
            <a:r>
              <a:rPr lang="en-US" sz="4800" dirty="0">
                <a:solidFill>
                  <a:schemeClr val="tx2"/>
                </a:solidFill>
              </a:rPr>
              <a:t>Stomach Cancer Sisters</a:t>
            </a:r>
          </a:p>
        </p:txBody>
      </p:sp>
      <p:sp>
        <p:nvSpPr>
          <p:cNvPr id="8" name="Text Placeholder 7">
            <a:extLst>
              <a:ext uri="{FF2B5EF4-FFF2-40B4-BE49-F238E27FC236}">
                <a16:creationId xmlns:a16="http://schemas.microsoft.com/office/drawing/2014/main" id="{2DCFE02E-EE7E-4531-A78B-6206F71AC207}"/>
              </a:ext>
            </a:extLst>
          </p:cNvPr>
          <p:cNvSpPr>
            <a:spLocks noGrp="1"/>
          </p:cNvSpPr>
          <p:nvPr>
            <p:ph type="body" sz="quarter" idx="30"/>
          </p:nvPr>
        </p:nvSpPr>
        <p:spPr>
          <a:xfrm>
            <a:off x="39485463" y="19043721"/>
            <a:ext cx="10548897" cy="9200705"/>
          </a:xfrm>
        </p:spPr>
        <p:txBody>
          <a:bodyPr/>
          <a:lstStyle/>
          <a:p>
            <a:r>
              <a:rPr lang="en-US" sz="4000" dirty="0"/>
              <a:t>In 2020, Irasema met Aby Mejia and Lexy Patton who were both in their 20’s and diagnosed at Stage IV. They began connecting with other young women battling Stomach Cancer, those women led to the creation of the Facebook group called Stomach Cancer Sisters. Although both Aby and Lexy have passed, their legacy lives on with the Stomach Cancer Sisters community.  </a:t>
            </a:r>
          </a:p>
          <a:p>
            <a:endParaRPr lang="en-US" sz="4000" dirty="0"/>
          </a:p>
          <a:p>
            <a:r>
              <a:rPr lang="en-US" sz="4000" dirty="0"/>
              <a:t>Mission: To raise awareness about Stomach Cancer in the young adult population. This space was created for young women to share their journey’s, to ask for and receive advice. No topics are off limits. Together we are STRONGER!</a:t>
            </a:r>
          </a:p>
        </p:txBody>
      </p:sp>
      <p:sp>
        <p:nvSpPr>
          <p:cNvPr id="9" name="Text Placeholder 8">
            <a:extLst>
              <a:ext uri="{FF2B5EF4-FFF2-40B4-BE49-F238E27FC236}">
                <a16:creationId xmlns:a16="http://schemas.microsoft.com/office/drawing/2014/main" id="{7EC75DA3-2809-4243-A419-9999372B8A2B}"/>
              </a:ext>
            </a:extLst>
          </p:cNvPr>
          <p:cNvSpPr>
            <a:spLocks noGrp="1"/>
          </p:cNvSpPr>
          <p:nvPr>
            <p:ph type="body" sz="quarter" idx="96"/>
          </p:nvPr>
        </p:nvSpPr>
        <p:spPr>
          <a:xfrm>
            <a:off x="1130475" y="15166354"/>
            <a:ext cx="10548896" cy="6861791"/>
          </a:xfrm>
        </p:spPr>
        <p:txBody>
          <a:bodyPr/>
          <a:lstStyle/>
          <a:p>
            <a:r>
              <a:rPr lang="en-US" sz="4000" dirty="0"/>
              <a:t>In 2016, Irasema met Aki Smith, the founder of Hope for Stomach Cancer, a 501©(3) non-profit organization based out of Southern California.  </a:t>
            </a:r>
          </a:p>
          <a:p>
            <a:endParaRPr lang="en-US" sz="4000" dirty="0"/>
          </a:p>
          <a:p>
            <a:r>
              <a:rPr lang="en-US" sz="4000" dirty="0"/>
              <a:t>Mission: To provide support, resources and awareness to those affected by stomach cancer. Through research, early detection and prevention, we serve the stomach cancer community helping to save lives and working to find a cure.</a:t>
            </a:r>
          </a:p>
        </p:txBody>
      </p:sp>
      <p:sp>
        <p:nvSpPr>
          <p:cNvPr id="10" name="Text Placeholder 9">
            <a:extLst>
              <a:ext uri="{FF2B5EF4-FFF2-40B4-BE49-F238E27FC236}">
                <a16:creationId xmlns:a16="http://schemas.microsoft.com/office/drawing/2014/main" id="{6C71DFFE-D56E-4508-B04F-26ABDD035EE9}"/>
              </a:ext>
            </a:extLst>
          </p:cNvPr>
          <p:cNvSpPr>
            <a:spLocks noGrp="1"/>
          </p:cNvSpPr>
          <p:nvPr>
            <p:ph type="body" sz="quarter" idx="154"/>
          </p:nvPr>
        </p:nvSpPr>
        <p:spPr>
          <a:xfrm>
            <a:off x="13860451" y="2021564"/>
            <a:ext cx="23463694" cy="2499438"/>
          </a:xfrm>
          <a:noFill/>
        </p:spPr>
        <p:txBody>
          <a:bodyPr/>
          <a:lstStyle/>
          <a:p>
            <a:pPr algn="ctr"/>
            <a:r>
              <a:rPr lang="en-US" sz="10000" dirty="0">
                <a:solidFill>
                  <a:schemeClr val="tx2"/>
                </a:solidFill>
              </a:rPr>
              <a:t>This is Stomach Cancer</a:t>
            </a:r>
          </a:p>
          <a:p>
            <a:endParaRPr lang="en-US" sz="10000" dirty="0"/>
          </a:p>
          <a:p>
            <a:endParaRPr lang="en-US" sz="8000" dirty="0"/>
          </a:p>
        </p:txBody>
      </p:sp>
      <p:sp>
        <p:nvSpPr>
          <p:cNvPr id="12" name="Text Placeholder 11">
            <a:extLst>
              <a:ext uri="{FF2B5EF4-FFF2-40B4-BE49-F238E27FC236}">
                <a16:creationId xmlns:a16="http://schemas.microsoft.com/office/drawing/2014/main" id="{32C5F248-ECDD-46D2-8A22-0D8FDE2F54C7}"/>
              </a:ext>
            </a:extLst>
          </p:cNvPr>
          <p:cNvSpPr>
            <a:spLocks noGrp="1"/>
          </p:cNvSpPr>
          <p:nvPr>
            <p:ph type="body" sz="quarter" idx="157"/>
          </p:nvPr>
        </p:nvSpPr>
        <p:spPr>
          <a:xfrm>
            <a:off x="1263812" y="4783830"/>
            <a:ext cx="10548896" cy="1097525"/>
          </a:xfrm>
        </p:spPr>
        <p:txBody>
          <a:bodyPr/>
          <a:lstStyle/>
          <a:p>
            <a:r>
              <a:rPr lang="en-US" sz="4800" dirty="0"/>
              <a:t>Irasema Partida, Survivor and Advocate</a:t>
            </a:r>
          </a:p>
          <a:p>
            <a:endParaRPr lang="en-US" sz="4800" dirty="0"/>
          </a:p>
          <a:p>
            <a:endParaRPr lang="en-US" sz="6000" dirty="0"/>
          </a:p>
        </p:txBody>
      </p:sp>
      <p:pic>
        <p:nvPicPr>
          <p:cNvPr id="18" name="Picture Placeholder 17">
            <a:extLst>
              <a:ext uri="{FF2B5EF4-FFF2-40B4-BE49-F238E27FC236}">
                <a16:creationId xmlns:a16="http://schemas.microsoft.com/office/drawing/2014/main" id="{65591446-AF35-43E2-81A4-0F5552D770C2}"/>
              </a:ext>
            </a:extLst>
          </p:cNvPr>
          <p:cNvPicPr>
            <a:picLocks noGrp="1" noChangeAspect="1"/>
          </p:cNvPicPr>
          <p:nvPr>
            <p:ph type="pic" sz="quarter" idx="155"/>
          </p:nvPr>
        </p:nvPicPr>
        <p:blipFill>
          <a:blip r:embed="rId2">
            <a:extLst>
              <a:ext uri="{28A0092B-C50C-407E-A947-70E740481C1C}">
                <a14:useLocalDpi xmlns:a14="http://schemas.microsoft.com/office/drawing/2010/main" val="0"/>
              </a:ext>
            </a:extLst>
          </a:blip>
          <a:srcRect t="9978" b="9978"/>
          <a:stretch>
            <a:fillRect/>
          </a:stretch>
        </p:blipFill>
        <p:spPr>
          <a:xfrm>
            <a:off x="25198725" y="19538955"/>
            <a:ext cx="7738864" cy="7820149"/>
          </a:xfrm>
        </p:spPr>
      </p:pic>
      <p:sp>
        <p:nvSpPr>
          <p:cNvPr id="13" name="Text Placeholder 12">
            <a:extLst>
              <a:ext uri="{FF2B5EF4-FFF2-40B4-BE49-F238E27FC236}">
                <a16:creationId xmlns:a16="http://schemas.microsoft.com/office/drawing/2014/main" id="{787A296D-735C-4573-8960-812CB77FCD0B}"/>
              </a:ext>
            </a:extLst>
          </p:cNvPr>
          <p:cNvSpPr>
            <a:spLocks noGrp="1"/>
          </p:cNvSpPr>
          <p:nvPr>
            <p:ph type="body" sz="quarter" idx="158"/>
          </p:nvPr>
        </p:nvSpPr>
        <p:spPr>
          <a:xfrm>
            <a:off x="1130475" y="6409698"/>
            <a:ext cx="10548896" cy="3280803"/>
          </a:xfrm>
        </p:spPr>
        <p:txBody>
          <a:bodyPr/>
          <a:lstStyle/>
          <a:p>
            <a:pPr algn="ctr"/>
            <a:r>
              <a:rPr lang="en-US" sz="4800" dirty="0"/>
              <a:t>Stage 2B Stomach Cancer Survivor</a:t>
            </a:r>
          </a:p>
          <a:p>
            <a:pPr algn="ctr"/>
            <a:r>
              <a:rPr lang="en-US" sz="4500" dirty="0"/>
              <a:t>(2015-NED)</a:t>
            </a:r>
          </a:p>
          <a:p>
            <a:pPr algn="ctr"/>
            <a:r>
              <a:rPr lang="en-US" sz="4800" dirty="0"/>
              <a:t>Stage 1 Breast Cancer Survivor</a:t>
            </a:r>
          </a:p>
          <a:p>
            <a:pPr algn="ctr"/>
            <a:r>
              <a:rPr lang="en-US" sz="4500" dirty="0"/>
              <a:t>(2020-present)</a:t>
            </a:r>
          </a:p>
        </p:txBody>
      </p:sp>
      <p:sp>
        <p:nvSpPr>
          <p:cNvPr id="14" name="Text Placeholder 13">
            <a:extLst>
              <a:ext uri="{FF2B5EF4-FFF2-40B4-BE49-F238E27FC236}">
                <a16:creationId xmlns:a16="http://schemas.microsoft.com/office/drawing/2014/main" id="{3DD5D810-2CB4-481B-B67D-6926532742AA}"/>
              </a:ext>
            </a:extLst>
          </p:cNvPr>
          <p:cNvSpPr>
            <a:spLocks noGrp="1"/>
          </p:cNvSpPr>
          <p:nvPr>
            <p:ph type="body" sz="quarter" idx="163"/>
          </p:nvPr>
        </p:nvSpPr>
        <p:spPr>
          <a:xfrm>
            <a:off x="39527027" y="1821507"/>
            <a:ext cx="10548897" cy="1200321"/>
          </a:xfrm>
        </p:spPr>
        <p:txBody>
          <a:bodyPr/>
          <a:lstStyle/>
          <a:p>
            <a:r>
              <a:rPr lang="en-US" sz="6600" dirty="0">
                <a:solidFill>
                  <a:schemeClr val="tx2"/>
                </a:solidFill>
              </a:rPr>
              <a:t>Stomach Cancer Stats 2022:</a:t>
            </a:r>
          </a:p>
        </p:txBody>
      </p:sp>
      <p:sp>
        <p:nvSpPr>
          <p:cNvPr id="15" name="Text Placeholder 14">
            <a:extLst>
              <a:ext uri="{FF2B5EF4-FFF2-40B4-BE49-F238E27FC236}">
                <a16:creationId xmlns:a16="http://schemas.microsoft.com/office/drawing/2014/main" id="{528D8AA2-35C4-4E9E-8006-AA8872880AA9}"/>
              </a:ext>
            </a:extLst>
          </p:cNvPr>
          <p:cNvSpPr>
            <a:spLocks noGrp="1"/>
          </p:cNvSpPr>
          <p:nvPr>
            <p:ph type="body" sz="quarter" idx="164"/>
          </p:nvPr>
        </p:nvSpPr>
        <p:spPr>
          <a:xfrm>
            <a:off x="39196651" y="3276600"/>
            <a:ext cx="11273150" cy="5977086"/>
          </a:xfrm>
        </p:spPr>
        <p:txBody>
          <a:bodyPr/>
          <a:lstStyle/>
          <a:p>
            <a:r>
              <a:rPr lang="en-US" sz="4800" dirty="0"/>
              <a:t>26,380 new cases in the United States</a:t>
            </a:r>
          </a:p>
          <a:p>
            <a:r>
              <a:rPr lang="en-US" sz="4800" dirty="0"/>
              <a:t>11,090 not expected to survive</a:t>
            </a:r>
          </a:p>
          <a:p>
            <a:endParaRPr lang="en-US" dirty="0"/>
          </a:p>
          <a:p>
            <a:r>
              <a:rPr lang="en-US" sz="4800" dirty="0"/>
              <a:t>Global Problem:</a:t>
            </a:r>
          </a:p>
          <a:p>
            <a:r>
              <a:rPr lang="en-US" sz="4800" dirty="0"/>
              <a:t>6</a:t>
            </a:r>
            <a:r>
              <a:rPr lang="en-US" sz="4800" baseline="30000" dirty="0"/>
              <a:t>th</a:t>
            </a:r>
            <a:r>
              <a:rPr lang="en-US" sz="4800" dirty="0"/>
              <a:t> most common cancer</a:t>
            </a:r>
          </a:p>
          <a:p>
            <a:r>
              <a:rPr lang="en-US" sz="4800" dirty="0"/>
              <a:t>4</a:t>
            </a:r>
            <a:r>
              <a:rPr lang="en-US" sz="4800" baseline="30000" dirty="0"/>
              <a:t>th</a:t>
            </a:r>
            <a:r>
              <a:rPr lang="en-US" sz="4800" dirty="0"/>
              <a:t> deadliest</a:t>
            </a:r>
          </a:p>
          <a:p>
            <a:r>
              <a:rPr lang="en-US" sz="3600" dirty="0"/>
              <a:t>Source: American Cancer Society 2022  GLOBOCAN2020</a:t>
            </a:r>
          </a:p>
        </p:txBody>
      </p:sp>
      <p:sp>
        <p:nvSpPr>
          <p:cNvPr id="16" name="Text Placeholder 15">
            <a:extLst>
              <a:ext uri="{FF2B5EF4-FFF2-40B4-BE49-F238E27FC236}">
                <a16:creationId xmlns:a16="http://schemas.microsoft.com/office/drawing/2014/main" id="{8353532A-FAE5-44EB-BABA-705B421D9175}"/>
              </a:ext>
            </a:extLst>
          </p:cNvPr>
          <p:cNvSpPr>
            <a:spLocks noGrp="1"/>
          </p:cNvSpPr>
          <p:nvPr>
            <p:ph type="body" sz="quarter" idx="156"/>
          </p:nvPr>
        </p:nvSpPr>
        <p:spPr>
          <a:xfrm>
            <a:off x="1130475" y="1168323"/>
            <a:ext cx="10548897" cy="3087165"/>
          </a:xfrm>
        </p:spPr>
        <p:txBody>
          <a:bodyPr/>
          <a:lstStyle/>
          <a:p>
            <a:pPr algn="ctr"/>
            <a:r>
              <a:rPr lang="en-US" dirty="0"/>
              <a:t>SURVIVING Stomach Cancer and LIVING to raise AWARENESS</a:t>
            </a:r>
          </a:p>
        </p:txBody>
      </p:sp>
      <p:pic>
        <p:nvPicPr>
          <p:cNvPr id="20" name="Picture 19">
            <a:extLst>
              <a:ext uri="{FF2B5EF4-FFF2-40B4-BE49-F238E27FC236}">
                <a16:creationId xmlns:a16="http://schemas.microsoft.com/office/drawing/2014/main" id="{681CBDE3-E58A-4BDD-B414-C9A35AC14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0466" y="5064071"/>
            <a:ext cx="5234237" cy="6542797"/>
          </a:xfrm>
          <a:prstGeom prst="rect">
            <a:avLst/>
          </a:prstGeom>
        </p:spPr>
      </p:pic>
      <p:pic>
        <p:nvPicPr>
          <p:cNvPr id="24" name="Picture 23">
            <a:extLst>
              <a:ext uri="{FF2B5EF4-FFF2-40B4-BE49-F238E27FC236}">
                <a16:creationId xmlns:a16="http://schemas.microsoft.com/office/drawing/2014/main" id="{3C3408B9-BE69-4147-B797-4B46D8357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9501" y="12481282"/>
            <a:ext cx="7444278" cy="7338309"/>
          </a:xfrm>
          <a:prstGeom prst="rect">
            <a:avLst/>
          </a:prstGeom>
        </p:spPr>
      </p:pic>
      <p:pic>
        <p:nvPicPr>
          <p:cNvPr id="26" name="Picture 25">
            <a:extLst>
              <a:ext uri="{FF2B5EF4-FFF2-40B4-BE49-F238E27FC236}">
                <a16:creationId xmlns:a16="http://schemas.microsoft.com/office/drawing/2014/main" id="{46384BAF-6BFD-45CD-8A06-C106999652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43226" y="5141892"/>
            <a:ext cx="6070768" cy="7588460"/>
          </a:xfrm>
          <a:prstGeom prst="rect">
            <a:avLst/>
          </a:prstGeom>
        </p:spPr>
      </p:pic>
      <p:pic>
        <p:nvPicPr>
          <p:cNvPr id="28" name="Picture 27">
            <a:extLst>
              <a:ext uri="{FF2B5EF4-FFF2-40B4-BE49-F238E27FC236}">
                <a16:creationId xmlns:a16="http://schemas.microsoft.com/office/drawing/2014/main" id="{4253F207-669D-4175-B0F9-A161D70378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30303" y="5088809"/>
            <a:ext cx="4812923" cy="7563723"/>
          </a:xfrm>
          <a:prstGeom prst="rect">
            <a:avLst/>
          </a:prstGeom>
        </p:spPr>
      </p:pic>
      <p:pic>
        <p:nvPicPr>
          <p:cNvPr id="30" name="Picture 29">
            <a:extLst>
              <a:ext uri="{FF2B5EF4-FFF2-40B4-BE49-F238E27FC236}">
                <a16:creationId xmlns:a16="http://schemas.microsoft.com/office/drawing/2014/main" id="{0C4148C1-7EB2-4F40-94A7-BD57D174BE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97233" y="22676538"/>
            <a:ext cx="7400988" cy="9903985"/>
          </a:xfrm>
          <a:prstGeom prst="rect">
            <a:avLst/>
          </a:prstGeom>
        </p:spPr>
      </p:pic>
      <p:pic>
        <p:nvPicPr>
          <p:cNvPr id="32" name="Picture 31">
            <a:extLst>
              <a:ext uri="{FF2B5EF4-FFF2-40B4-BE49-F238E27FC236}">
                <a16:creationId xmlns:a16="http://schemas.microsoft.com/office/drawing/2014/main" id="{065E34CC-957A-4F33-BB2E-5BA9F495C8E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8125" b="43796"/>
          <a:stretch/>
        </p:blipFill>
        <p:spPr>
          <a:xfrm>
            <a:off x="40532176" y="28374392"/>
            <a:ext cx="8410689" cy="4131187"/>
          </a:xfrm>
          <a:prstGeom prst="rect">
            <a:avLst/>
          </a:prstGeom>
        </p:spPr>
      </p:pic>
      <p:pic>
        <p:nvPicPr>
          <p:cNvPr id="36" name="Picture 35">
            <a:extLst>
              <a:ext uri="{FF2B5EF4-FFF2-40B4-BE49-F238E27FC236}">
                <a16:creationId xmlns:a16="http://schemas.microsoft.com/office/drawing/2014/main" id="{E01EE152-C043-47A0-88BD-E3CBDAF50D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25810" y="21738761"/>
            <a:ext cx="6485111" cy="2788484"/>
          </a:xfrm>
          <a:prstGeom prst="rect">
            <a:avLst/>
          </a:prstGeom>
        </p:spPr>
      </p:pic>
      <p:pic>
        <p:nvPicPr>
          <p:cNvPr id="37" name="Picture 36">
            <a:extLst>
              <a:ext uri="{FF2B5EF4-FFF2-40B4-BE49-F238E27FC236}">
                <a16:creationId xmlns:a16="http://schemas.microsoft.com/office/drawing/2014/main" id="{B8783E87-7D0A-402F-B4E9-94FE49BB9463}"/>
              </a:ext>
            </a:extLst>
          </p:cNvPr>
          <p:cNvPicPr>
            <a:picLocks noChangeAspect="1"/>
          </p:cNvPicPr>
          <p:nvPr/>
        </p:nvPicPr>
        <p:blipFill rotWithShape="1">
          <a:blip r:embed="rId10"/>
          <a:srcRect l="3385" r="-495" b="65944"/>
          <a:stretch/>
        </p:blipFill>
        <p:spPr>
          <a:xfrm>
            <a:off x="38712831" y="9253686"/>
            <a:ext cx="12240789" cy="8640172"/>
          </a:xfrm>
          <a:prstGeom prst="rect">
            <a:avLst/>
          </a:prstGeom>
        </p:spPr>
      </p:pic>
      <p:pic>
        <p:nvPicPr>
          <p:cNvPr id="17" name="Picture 16">
            <a:extLst>
              <a:ext uri="{FF2B5EF4-FFF2-40B4-BE49-F238E27FC236}">
                <a16:creationId xmlns:a16="http://schemas.microsoft.com/office/drawing/2014/main" id="{D0E65E53-CEA0-4C8E-8865-2B8E555A42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510" y="21922965"/>
            <a:ext cx="4684035" cy="5530964"/>
          </a:xfrm>
          <a:prstGeom prst="rect">
            <a:avLst/>
          </a:prstGeom>
        </p:spPr>
      </p:pic>
      <p:pic>
        <p:nvPicPr>
          <p:cNvPr id="25" name="Picture 24">
            <a:extLst>
              <a:ext uri="{FF2B5EF4-FFF2-40B4-BE49-F238E27FC236}">
                <a16:creationId xmlns:a16="http://schemas.microsoft.com/office/drawing/2014/main" id="{2F409778-F90D-4917-9BB7-9B961B0A3C52}"/>
              </a:ext>
            </a:extLst>
          </p:cNvPr>
          <p:cNvPicPr>
            <a:picLocks noChangeAspect="1"/>
          </p:cNvPicPr>
          <p:nvPr/>
        </p:nvPicPr>
        <p:blipFill rotWithShape="1">
          <a:blip r:embed="rId12">
            <a:extLst>
              <a:ext uri="{28A0092B-C50C-407E-A947-70E740481C1C}">
                <a14:useLocalDpi xmlns:a14="http://schemas.microsoft.com/office/drawing/2010/main" val="0"/>
              </a:ext>
            </a:extLst>
          </a:blip>
          <a:srcRect t="10996" r="6344" b="30771"/>
          <a:stretch/>
        </p:blipFill>
        <p:spPr>
          <a:xfrm>
            <a:off x="5355083" y="24470176"/>
            <a:ext cx="6464127" cy="4441192"/>
          </a:xfrm>
          <a:prstGeom prst="rect">
            <a:avLst/>
          </a:prstGeom>
        </p:spPr>
      </p:pic>
      <p:pic>
        <p:nvPicPr>
          <p:cNvPr id="33" name="Picture 32">
            <a:extLst>
              <a:ext uri="{FF2B5EF4-FFF2-40B4-BE49-F238E27FC236}">
                <a16:creationId xmlns:a16="http://schemas.microsoft.com/office/drawing/2014/main" id="{D7EECA0D-4419-4AB7-B54D-F6858C32FFAC}"/>
              </a:ext>
            </a:extLst>
          </p:cNvPr>
          <p:cNvPicPr>
            <a:picLocks noChangeAspect="1"/>
          </p:cNvPicPr>
          <p:nvPr/>
        </p:nvPicPr>
        <p:blipFill rotWithShape="1">
          <a:blip r:embed="rId13">
            <a:extLst>
              <a:ext uri="{28A0092B-C50C-407E-A947-70E740481C1C}">
                <a14:useLocalDpi xmlns:a14="http://schemas.microsoft.com/office/drawing/2010/main" val="0"/>
              </a:ext>
            </a:extLst>
          </a:blip>
          <a:srcRect r="12126" b="1977"/>
          <a:stretch/>
        </p:blipFill>
        <p:spPr>
          <a:xfrm>
            <a:off x="18339268" y="5084808"/>
            <a:ext cx="8891035" cy="7438458"/>
          </a:xfrm>
          <a:prstGeom prst="rect">
            <a:avLst/>
          </a:prstGeom>
        </p:spPr>
      </p:pic>
      <p:pic>
        <p:nvPicPr>
          <p:cNvPr id="35" name="Picture 34">
            <a:extLst>
              <a:ext uri="{FF2B5EF4-FFF2-40B4-BE49-F238E27FC236}">
                <a16:creationId xmlns:a16="http://schemas.microsoft.com/office/drawing/2014/main" id="{AF089A27-E7A6-4CF5-A186-F29D3FA38FA6}"/>
              </a:ext>
            </a:extLst>
          </p:cNvPr>
          <p:cNvPicPr>
            <a:picLocks noChangeAspect="1"/>
          </p:cNvPicPr>
          <p:nvPr/>
        </p:nvPicPr>
        <p:blipFill>
          <a:blip r:embed="rId14">
            <a:extLst>
              <a:ext uri="{28A0092B-C50C-407E-A947-70E740481C1C}">
                <a14:useLocalDpi xmlns:a14="http://schemas.microsoft.com/office/drawing/2010/main" val="0"/>
              </a:ext>
            </a:extLst>
          </a:blip>
          <a:srcRect t="10790" b="10790"/>
          <a:stretch/>
        </p:blipFill>
        <p:spPr>
          <a:xfrm>
            <a:off x="18626643" y="20219801"/>
            <a:ext cx="6597404" cy="6320790"/>
          </a:xfrm>
          <a:prstGeom prst="rect">
            <a:avLst/>
          </a:prstGeom>
        </p:spPr>
      </p:pic>
      <p:pic>
        <p:nvPicPr>
          <p:cNvPr id="39" name="Picture 38">
            <a:extLst>
              <a:ext uri="{FF2B5EF4-FFF2-40B4-BE49-F238E27FC236}">
                <a16:creationId xmlns:a16="http://schemas.microsoft.com/office/drawing/2014/main" id="{A23198BC-5298-468C-8743-44C74C10BA4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962652" y="26247767"/>
            <a:ext cx="6114763" cy="6337096"/>
          </a:xfrm>
          <a:prstGeom prst="rect">
            <a:avLst/>
          </a:prstGeom>
        </p:spPr>
      </p:pic>
      <p:pic>
        <p:nvPicPr>
          <p:cNvPr id="41" name="Picture 40">
            <a:extLst>
              <a:ext uri="{FF2B5EF4-FFF2-40B4-BE49-F238E27FC236}">
                <a16:creationId xmlns:a16="http://schemas.microsoft.com/office/drawing/2014/main" id="{1BA397CE-E0EC-4125-8066-535447F5415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197233" y="10954055"/>
            <a:ext cx="5167565" cy="6772081"/>
          </a:xfrm>
          <a:prstGeom prst="rect">
            <a:avLst/>
          </a:prstGeom>
        </p:spPr>
      </p:pic>
      <p:pic>
        <p:nvPicPr>
          <p:cNvPr id="43" name="Picture 42">
            <a:extLst>
              <a:ext uri="{FF2B5EF4-FFF2-40B4-BE49-F238E27FC236}">
                <a16:creationId xmlns:a16="http://schemas.microsoft.com/office/drawing/2014/main" id="{F97754E4-1A25-4479-A697-43CD049E187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690251" y="12636418"/>
            <a:ext cx="5524166" cy="6407303"/>
          </a:xfrm>
          <a:prstGeom prst="rect">
            <a:avLst/>
          </a:prstGeom>
        </p:spPr>
      </p:pic>
      <p:pic>
        <p:nvPicPr>
          <p:cNvPr id="45" name="Picture 44">
            <a:extLst>
              <a:ext uri="{FF2B5EF4-FFF2-40B4-BE49-F238E27FC236}">
                <a16:creationId xmlns:a16="http://schemas.microsoft.com/office/drawing/2014/main" id="{5652F54B-03E4-47F3-B150-2D9B4F30D70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701251" y="26318212"/>
            <a:ext cx="6656548" cy="6262311"/>
          </a:xfrm>
          <a:prstGeom prst="rect">
            <a:avLst/>
          </a:prstGeom>
        </p:spPr>
      </p:pic>
      <p:pic>
        <p:nvPicPr>
          <p:cNvPr id="47" name="Picture 46">
            <a:extLst>
              <a:ext uri="{FF2B5EF4-FFF2-40B4-BE49-F238E27FC236}">
                <a16:creationId xmlns:a16="http://schemas.microsoft.com/office/drawing/2014/main" id="{446AB122-6CC3-41E3-B9FE-50906AF4BB8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217211" y="17182259"/>
            <a:ext cx="5534636" cy="5494279"/>
          </a:xfrm>
          <a:prstGeom prst="rect">
            <a:avLst/>
          </a:prstGeom>
        </p:spPr>
      </p:pic>
      <p:pic>
        <p:nvPicPr>
          <p:cNvPr id="22" name="Picture 21">
            <a:extLst>
              <a:ext uri="{FF2B5EF4-FFF2-40B4-BE49-F238E27FC236}">
                <a16:creationId xmlns:a16="http://schemas.microsoft.com/office/drawing/2014/main" id="{0767FB4D-075C-4E60-95BA-33861C1CBA4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321657" y="11760911"/>
            <a:ext cx="7036141" cy="8458890"/>
          </a:xfrm>
          <a:prstGeom prst="rect">
            <a:avLst/>
          </a:prstGeom>
        </p:spPr>
      </p:pic>
      <p:sp>
        <p:nvSpPr>
          <p:cNvPr id="11" name="TextBox 10">
            <a:extLst>
              <a:ext uri="{FF2B5EF4-FFF2-40B4-BE49-F238E27FC236}">
                <a16:creationId xmlns:a16="http://schemas.microsoft.com/office/drawing/2014/main" id="{7C07BBB1-A358-428D-84A2-58A273A86F00}"/>
              </a:ext>
            </a:extLst>
          </p:cNvPr>
          <p:cNvSpPr txBox="1"/>
          <p:nvPr/>
        </p:nvSpPr>
        <p:spPr>
          <a:xfrm>
            <a:off x="13526345" y="10293759"/>
            <a:ext cx="4172170" cy="477054"/>
          </a:xfrm>
          <a:prstGeom prst="rect">
            <a:avLst/>
          </a:prstGeom>
          <a:noFill/>
        </p:spPr>
        <p:txBody>
          <a:bodyPr wrap="square" rtlCol="0">
            <a:spAutoFit/>
          </a:bodyPr>
          <a:lstStyle/>
          <a:p>
            <a:pPr algn="ctr"/>
            <a:r>
              <a:rPr lang="en-US" sz="2500" dirty="0">
                <a:solidFill>
                  <a:schemeClr val="bg1"/>
                </a:solidFill>
                <a:latin typeface="Times New Roman" panose="02020603050405020304" pitchFamily="18" charset="0"/>
                <a:cs typeface="Times New Roman" panose="02020603050405020304" pitchFamily="18" charset="0"/>
              </a:rPr>
              <a:t>Branny diagnosed at age 37</a:t>
            </a:r>
          </a:p>
        </p:txBody>
      </p:sp>
      <p:sp>
        <p:nvSpPr>
          <p:cNvPr id="40" name="TextBox 39">
            <a:extLst>
              <a:ext uri="{FF2B5EF4-FFF2-40B4-BE49-F238E27FC236}">
                <a16:creationId xmlns:a16="http://schemas.microsoft.com/office/drawing/2014/main" id="{9691FC0A-7DB6-418B-A668-8C9E9F0D5E0C}"/>
              </a:ext>
            </a:extLst>
          </p:cNvPr>
          <p:cNvSpPr txBox="1"/>
          <p:nvPr/>
        </p:nvSpPr>
        <p:spPr>
          <a:xfrm>
            <a:off x="18896439" y="11083795"/>
            <a:ext cx="3795812" cy="477054"/>
          </a:xfrm>
          <a:prstGeom prst="rect">
            <a:avLst/>
          </a:prstGeom>
          <a:noFill/>
        </p:spPr>
        <p:txBody>
          <a:bodyPr wrap="square" rtlCol="0">
            <a:spAutoFit/>
          </a:bodyPr>
          <a:lstStyle/>
          <a:p>
            <a:r>
              <a:rPr lang="en-US" sz="2500" dirty="0">
                <a:solidFill>
                  <a:schemeClr val="bg1"/>
                </a:solidFill>
                <a:latin typeface="Times New Roman" panose="02020603050405020304" pitchFamily="18" charset="0"/>
                <a:cs typeface="Times New Roman" panose="02020603050405020304" pitchFamily="18" charset="0"/>
              </a:rPr>
              <a:t>Shigeo diagnosed at age 71</a:t>
            </a:r>
          </a:p>
        </p:txBody>
      </p:sp>
      <p:sp>
        <p:nvSpPr>
          <p:cNvPr id="44" name="TextBox 43">
            <a:extLst>
              <a:ext uri="{FF2B5EF4-FFF2-40B4-BE49-F238E27FC236}">
                <a16:creationId xmlns:a16="http://schemas.microsoft.com/office/drawing/2014/main" id="{9BFE50F5-68AB-433D-B51B-1F258D8A2406}"/>
              </a:ext>
            </a:extLst>
          </p:cNvPr>
          <p:cNvSpPr txBox="1"/>
          <p:nvPr/>
        </p:nvSpPr>
        <p:spPr>
          <a:xfrm>
            <a:off x="27321079" y="11826968"/>
            <a:ext cx="3941645"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Katrina diagnosed at age 25</a:t>
            </a:r>
          </a:p>
        </p:txBody>
      </p:sp>
      <p:sp>
        <p:nvSpPr>
          <p:cNvPr id="46" name="TextBox 45">
            <a:extLst>
              <a:ext uri="{FF2B5EF4-FFF2-40B4-BE49-F238E27FC236}">
                <a16:creationId xmlns:a16="http://schemas.microsoft.com/office/drawing/2014/main" id="{27118792-0537-43EF-942F-380343C1C799}"/>
              </a:ext>
            </a:extLst>
          </p:cNvPr>
          <p:cNvSpPr txBox="1"/>
          <p:nvPr/>
        </p:nvSpPr>
        <p:spPr>
          <a:xfrm>
            <a:off x="34296619" y="18248931"/>
            <a:ext cx="395358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Camilla diagnosed at age 39</a:t>
            </a:r>
          </a:p>
        </p:txBody>
      </p:sp>
      <p:sp>
        <p:nvSpPr>
          <p:cNvPr id="48" name="TextBox 47">
            <a:extLst>
              <a:ext uri="{FF2B5EF4-FFF2-40B4-BE49-F238E27FC236}">
                <a16:creationId xmlns:a16="http://schemas.microsoft.com/office/drawing/2014/main" id="{632BE36E-5E84-485D-B4F0-514B59B81195}"/>
              </a:ext>
            </a:extLst>
          </p:cNvPr>
          <p:cNvSpPr txBox="1"/>
          <p:nvPr/>
        </p:nvSpPr>
        <p:spPr>
          <a:xfrm>
            <a:off x="28310757" y="19191980"/>
            <a:ext cx="3762346" cy="477054"/>
          </a:xfrm>
          <a:prstGeom prst="rect">
            <a:avLst/>
          </a:prstGeom>
          <a:noFill/>
        </p:spPr>
        <p:txBody>
          <a:bodyPr wrap="square" rtlCol="0">
            <a:spAutoFit/>
          </a:bodyPr>
          <a:lstStyle/>
          <a:p>
            <a:r>
              <a:rPr lang="en-US" sz="2500" dirty="0">
                <a:solidFill>
                  <a:schemeClr val="bg1"/>
                </a:solidFill>
                <a:latin typeface="Times New Roman" panose="02020603050405020304" pitchFamily="18" charset="0"/>
                <a:cs typeface="Times New Roman" panose="02020603050405020304" pitchFamily="18" charset="0"/>
              </a:rPr>
              <a:t>Aby diagnosed at age 27</a:t>
            </a:r>
          </a:p>
        </p:txBody>
      </p:sp>
      <p:sp>
        <p:nvSpPr>
          <p:cNvPr id="50" name="TextBox 49">
            <a:extLst>
              <a:ext uri="{FF2B5EF4-FFF2-40B4-BE49-F238E27FC236}">
                <a16:creationId xmlns:a16="http://schemas.microsoft.com/office/drawing/2014/main" id="{1A9289F8-AFFD-4F36-A76F-3CC50A94B3FC}"/>
              </a:ext>
            </a:extLst>
          </p:cNvPr>
          <p:cNvSpPr txBox="1"/>
          <p:nvPr/>
        </p:nvSpPr>
        <p:spPr>
          <a:xfrm>
            <a:off x="28978012" y="24288718"/>
            <a:ext cx="3848487"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Jason diagnosed at age 32</a:t>
            </a:r>
          </a:p>
        </p:txBody>
      </p:sp>
      <p:sp>
        <p:nvSpPr>
          <p:cNvPr id="51" name="TextBox 50">
            <a:extLst>
              <a:ext uri="{FF2B5EF4-FFF2-40B4-BE49-F238E27FC236}">
                <a16:creationId xmlns:a16="http://schemas.microsoft.com/office/drawing/2014/main" id="{4D2B1C5F-C244-426A-8445-7F03B500A70E}"/>
              </a:ext>
            </a:extLst>
          </p:cNvPr>
          <p:cNvSpPr txBox="1"/>
          <p:nvPr/>
        </p:nvSpPr>
        <p:spPr>
          <a:xfrm>
            <a:off x="13246771" y="22077391"/>
            <a:ext cx="3847446"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Brittany diagnosed at age 36</a:t>
            </a:r>
          </a:p>
        </p:txBody>
      </p:sp>
      <p:sp>
        <p:nvSpPr>
          <p:cNvPr id="52" name="TextBox 51">
            <a:extLst>
              <a:ext uri="{FF2B5EF4-FFF2-40B4-BE49-F238E27FC236}">
                <a16:creationId xmlns:a16="http://schemas.microsoft.com/office/drawing/2014/main" id="{DEC4F306-6D11-4778-9F37-51A4A1D60B9C}"/>
              </a:ext>
            </a:extLst>
          </p:cNvPr>
          <p:cNvSpPr txBox="1"/>
          <p:nvPr/>
        </p:nvSpPr>
        <p:spPr>
          <a:xfrm>
            <a:off x="20418294" y="15492952"/>
            <a:ext cx="3251920" cy="477054"/>
          </a:xfrm>
          <a:prstGeom prst="rect">
            <a:avLst/>
          </a:prstGeom>
          <a:noFill/>
        </p:spPr>
        <p:txBody>
          <a:bodyPr wrap="square" rtlCol="0">
            <a:spAutoFit/>
          </a:bodyPr>
          <a:lstStyle/>
          <a:p>
            <a:r>
              <a:rPr lang="en-US" sz="2500" dirty="0">
                <a:solidFill>
                  <a:schemeClr val="bg1"/>
                </a:solidFill>
                <a:latin typeface="Times New Roman" panose="02020603050405020304" pitchFamily="18" charset="0"/>
                <a:cs typeface="Times New Roman" panose="02020603050405020304" pitchFamily="18" charset="0"/>
              </a:rPr>
              <a:t>Jay diagnosed at age 54</a:t>
            </a:r>
          </a:p>
        </p:txBody>
      </p:sp>
      <p:sp>
        <p:nvSpPr>
          <p:cNvPr id="53" name="TextBox 52">
            <a:extLst>
              <a:ext uri="{FF2B5EF4-FFF2-40B4-BE49-F238E27FC236}">
                <a16:creationId xmlns:a16="http://schemas.microsoft.com/office/drawing/2014/main" id="{76BED69A-058D-486C-9C89-34D01212B159}"/>
              </a:ext>
            </a:extLst>
          </p:cNvPr>
          <p:cNvSpPr txBox="1"/>
          <p:nvPr/>
        </p:nvSpPr>
        <p:spPr>
          <a:xfrm>
            <a:off x="14502844" y="16589220"/>
            <a:ext cx="3962088" cy="477054"/>
          </a:xfrm>
          <a:prstGeom prst="rect">
            <a:avLst/>
          </a:prstGeom>
          <a:noFill/>
        </p:spPr>
        <p:txBody>
          <a:bodyPr wrap="square" rtlCol="0">
            <a:spAutoFit/>
          </a:bodyPr>
          <a:lstStyle/>
          <a:p>
            <a:r>
              <a:rPr lang="en-US" sz="2500" dirty="0">
                <a:solidFill>
                  <a:schemeClr val="bg1"/>
                </a:solidFill>
                <a:latin typeface="Times New Roman" panose="02020603050405020304" pitchFamily="18" charset="0"/>
                <a:cs typeface="Times New Roman" panose="02020603050405020304" pitchFamily="18" charset="0"/>
              </a:rPr>
              <a:t>Jennifer diagnosed at age 26</a:t>
            </a:r>
          </a:p>
        </p:txBody>
      </p:sp>
      <p:sp>
        <p:nvSpPr>
          <p:cNvPr id="54" name="TextBox 53">
            <a:extLst>
              <a:ext uri="{FF2B5EF4-FFF2-40B4-BE49-F238E27FC236}">
                <a16:creationId xmlns:a16="http://schemas.microsoft.com/office/drawing/2014/main" id="{374D628D-42AF-4662-A0FC-855931EDA4FD}"/>
              </a:ext>
            </a:extLst>
          </p:cNvPr>
          <p:cNvSpPr txBox="1"/>
          <p:nvPr/>
        </p:nvSpPr>
        <p:spPr>
          <a:xfrm>
            <a:off x="34229065" y="5141892"/>
            <a:ext cx="3972967" cy="477054"/>
          </a:xfrm>
          <a:prstGeom prst="rect">
            <a:avLst/>
          </a:prstGeom>
          <a:noFill/>
        </p:spPr>
        <p:txBody>
          <a:bodyPr wrap="square" rtlCol="0">
            <a:spAutoFit/>
          </a:bodyPr>
          <a:lstStyle/>
          <a:p>
            <a:r>
              <a:rPr lang="en-US" sz="2500" dirty="0">
                <a:solidFill>
                  <a:schemeClr val="bg1"/>
                </a:solidFill>
                <a:latin typeface="Times New Roman" panose="02020603050405020304" pitchFamily="18" charset="0"/>
                <a:cs typeface="Times New Roman" panose="02020603050405020304" pitchFamily="18" charset="0"/>
              </a:rPr>
              <a:t>Lexy diagnosed at age 27</a:t>
            </a:r>
          </a:p>
        </p:txBody>
      </p:sp>
      <p:sp>
        <p:nvSpPr>
          <p:cNvPr id="55" name="TextBox 54">
            <a:extLst>
              <a:ext uri="{FF2B5EF4-FFF2-40B4-BE49-F238E27FC236}">
                <a16:creationId xmlns:a16="http://schemas.microsoft.com/office/drawing/2014/main" id="{CAF43F3D-CDA5-4501-A427-AC80317AEDDD}"/>
              </a:ext>
            </a:extLst>
          </p:cNvPr>
          <p:cNvSpPr txBox="1"/>
          <p:nvPr/>
        </p:nvSpPr>
        <p:spPr>
          <a:xfrm>
            <a:off x="21230906" y="24619103"/>
            <a:ext cx="3918320"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Janeth diagnosed at age 39</a:t>
            </a:r>
          </a:p>
        </p:txBody>
      </p:sp>
      <p:sp>
        <p:nvSpPr>
          <p:cNvPr id="57" name="TextBox 56">
            <a:extLst>
              <a:ext uri="{FF2B5EF4-FFF2-40B4-BE49-F238E27FC236}">
                <a16:creationId xmlns:a16="http://schemas.microsoft.com/office/drawing/2014/main" id="{96138B80-099C-4395-BD72-DA0EB1760265}"/>
              </a:ext>
            </a:extLst>
          </p:cNvPr>
          <p:cNvSpPr txBox="1"/>
          <p:nvPr/>
        </p:nvSpPr>
        <p:spPr>
          <a:xfrm>
            <a:off x="32477005" y="31067975"/>
            <a:ext cx="4123058" cy="477054"/>
          </a:xfrm>
          <a:prstGeom prst="rect">
            <a:avLst/>
          </a:prstGeom>
          <a:noFill/>
        </p:spPr>
        <p:txBody>
          <a:bodyPr wrap="square" rtlCol="0">
            <a:spAutoFit/>
          </a:bodyPr>
          <a:lstStyle/>
          <a:p>
            <a:r>
              <a:rPr lang="en-US" sz="2500" dirty="0">
                <a:solidFill>
                  <a:schemeClr val="bg1"/>
                </a:solidFill>
                <a:latin typeface="Times New Roman" panose="02020603050405020304" pitchFamily="18" charset="0"/>
                <a:cs typeface="Times New Roman" panose="02020603050405020304" pitchFamily="18" charset="0"/>
              </a:rPr>
              <a:t>Uroosa diagnosed at age 27</a:t>
            </a:r>
          </a:p>
        </p:txBody>
      </p:sp>
      <p:sp>
        <p:nvSpPr>
          <p:cNvPr id="58" name="TextBox 57">
            <a:extLst>
              <a:ext uri="{FF2B5EF4-FFF2-40B4-BE49-F238E27FC236}">
                <a16:creationId xmlns:a16="http://schemas.microsoft.com/office/drawing/2014/main" id="{593ABF8F-CBD0-47DB-BC50-3282A9BB80BB}"/>
              </a:ext>
            </a:extLst>
          </p:cNvPr>
          <p:cNvSpPr txBox="1"/>
          <p:nvPr/>
        </p:nvSpPr>
        <p:spPr>
          <a:xfrm>
            <a:off x="18840100" y="26644223"/>
            <a:ext cx="4098949" cy="477054"/>
          </a:xfrm>
          <a:prstGeom prst="rect">
            <a:avLst/>
          </a:prstGeom>
          <a:noFill/>
        </p:spPr>
        <p:txBody>
          <a:bodyPr wrap="square" rtlCol="0">
            <a:spAutoFit/>
          </a:bodyPr>
          <a:lstStyle/>
          <a:p>
            <a:r>
              <a:rPr lang="en-US" sz="2500" dirty="0">
                <a:solidFill>
                  <a:schemeClr val="bg1"/>
                </a:solidFill>
                <a:latin typeface="Times New Roman" panose="02020603050405020304" pitchFamily="18" charset="0"/>
                <a:cs typeface="Times New Roman" panose="02020603050405020304" pitchFamily="18" charset="0"/>
              </a:rPr>
              <a:t>Santiago diagnosed at age 30</a:t>
            </a:r>
          </a:p>
        </p:txBody>
      </p:sp>
      <p:pic>
        <p:nvPicPr>
          <p:cNvPr id="23" name="Picture 22">
            <a:extLst>
              <a:ext uri="{FF2B5EF4-FFF2-40B4-BE49-F238E27FC236}">
                <a16:creationId xmlns:a16="http://schemas.microsoft.com/office/drawing/2014/main" id="{1193FC7C-6E1B-4BCC-A591-1FCEC722C34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2746164" y="19043721"/>
            <a:ext cx="5455868" cy="7274491"/>
          </a:xfrm>
          <a:prstGeom prst="rect">
            <a:avLst/>
          </a:prstGeom>
        </p:spPr>
      </p:pic>
      <p:sp>
        <p:nvSpPr>
          <p:cNvPr id="31" name="TextBox 30">
            <a:extLst>
              <a:ext uri="{FF2B5EF4-FFF2-40B4-BE49-F238E27FC236}">
                <a16:creationId xmlns:a16="http://schemas.microsoft.com/office/drawing/2014/main" id="{AC074EA2-612E-41E1-8410-226E1FE79D2D}"/>
              </a:ext>
            </a:extLst>
          </p:cNvPr>
          <p:cNvSpPr txBox="1"/>
          <p:nvPr/>
        </p:nvSpPr>
        <p:spPr>
          <a:xfrm>
            <a:off x="13300610" y="32039415"/>
            <a:ext cx="3847446" cy="477054"/>
          </a:xfrm>
          <a:prstGeom prst="rect">
            <a:avLst/>
          </a:prstGeom>
          <a:noFill/>
        </p:spPr>
        <p:txBody>
          <a:bodyPr wrap="square" rtlCol="0">
            <a:spAutoFit/>
          </a:bodyPr>
          <a:lstStyle/>
          <a:p>
            <a:r>
              <a:rPr lang="en-US" sz="2500" dirty="0">
                <a:solidFill>
                  <a:schemeClr val="bg1"/>
                </a:solidFill>
                <a:latin typeface="Times New Roman" panose="02020603050405020304" pitchFamily="18" charset="0"/>
                <a:cs typeface="Times New Roman" panose="02020603050405020304" pitchFamily="18" charset="0"/>
              </a:rPr>
              <a:t>Jewell diagnosed at age 16</a:t>
            </a:r>
          </a:p>
        </p:txBody>
      </p:sp>
      <p:sp>
        <p:nvSpPr>
          <p:cNvPr id="38" name="TextBox 37">
            <a:extLst>
              <a:ext uri="{FF2B5EF4-FFF2-40B4-BE49-F238E27FC236}">
                <a16:creationId xmlns:a16="http://schemas.microsoft.com/office/drawing/2014/main" id="{D7FD3016-FE2F-4B8B-A5DD-1DD6F6AF212C}"/>
              </a:ext>
            </a:extLst>
          </p:cNvPr>
          <p:cNvSpPr txBox="1"/>
          <p:nvPr/>
        </p:nvSpPr>
        <p:spPr>
          <a:xfrm>
            <a:off x="32826499" y="25741674"/>
            <a:ext cx="4240070" cy="477054"/>
          </a:xfrm>
          <a:prstGeom prst="rect">
            <a:avLst/>
          </a:prstGeom>
          <a:noFill/>
        </p:spPr>
        <p:txBody>
          <a:bodyPr wrap="square" rtlCol="0">
            <a:spAutoFit/>
          </a:bodyPr>
          <a:lstStyle/>
          <a:p>
            <a:r>
              <a:rPr lang="en-US" sz="2500" dirty="0" err="1">
                <a:solidFill>
                  <a:schemeClr val="bg1"/>
                </a:solidFill>
                <a:latin typeface="Times New Roman" panose="02020603050405020304" pitchFamily="18" charset="0"/>
                <a:cs typeface="Times New Roman" panose="02020603050405020304" pitchFamily="18" charset="0"/>
              </a:rPr>
              <a:t>Irasema</a:t>
            </a:r>
            <a:r>
              <a:rPr lang="en-US" sz="2500" dirty="0">
                <a:solidFill>
                  <a:schemeClr val="bg1"/>
                </a:solidFill>
                <a:latin typeface="Times New Roman" panose="02020603050405020304" pitchFamily="18" charset="0"/>
                <a:cs typeface="Times New Roman" panose="02020603050405020304" pitchFamily="18" charset="0"/>
              </a:rPr>
              <a:t> diagnosed at age 34</a:t>
            </a:r>
          </a:p>
        </p:txBody>
      </p:sp>
      <p:pic>
        <p:nvPicPr>
          <p:cNvPr id="21" name="Picture 20">
            <a:extLst>
              <a:ext uri="{FF2B5EF4-FFF2-40B4-BE49-F238E27FC236}">
                <a16:creationId xmlns:a16="http://schemas.microsoft.com/office/drawing/2014/main" id="{DDED6443-0960-477C-A562-4120440D2E1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5306525" y="25842217"/>
            <a:ext cx="6735615" cy="6742646"/>
          </a:xfrm>
          <a:prstGeom prst="rect">
            <a:avLst/>
          </a:prstGeom>
        </p:spPr>
      </p:pic>
      <p:sp>
        <p:nvSpPr>
          <p:cNvPr id="27" name="TextBox 26">
            <a:extLst>
              <a:ext uri="{FF2B5EF4-FFF2-40B4-BE49-F238E27FC236}">
                <a16:creationId xmlns:a16="http://schemas.microsoft.com/office/drawing/2014/main" id="{0B1223F4-3903-4F51-B0A6-6F26E0593EF9}"/>
              </a:ext>
            </a:extLst>
          </p:cNvPr>
          <p:cNvSpPr txBox="1"/>
          <p:nvPr/>
        </p:nvSpPr>
        <p:spPr>
          <a:xfrm>
            <a:off x="27619663" y="31649781"/>
            <a:ext cx="4034202" cy="477054"/>
          </a:xfrm>
          <a:prstGeom prst="rect">
            <a:avLst/>
          </a:prstGeom>
          <a:noFill/>
        </p:spPr>
        <p:txBody>
          <a:bodyPr wrap="square" rtlCol="0">
            <a:spAutoFit/>
          </a:bodyPr>
          <a:lstStyle/>
          <a:p>
            <a:r>
              <a:rPr lang="en-US" sz="2500" dirty="0">
                <a:solidFill>
                  <a:schemeClr val="bg1"/>
                </a:solidFill>
                <a:latin typeface="Times New Roman" panose="02020603050405020304" pitchFamily="18" charset="0"/>
                <a:cs typeface="Times New Roman" panose="02020603050405020304" pitchFamily="18" charset="0"/>
              </a:rPr>
              <a:t>Carmen diagnosed at age 53</a:t>
            </a:r>
          </a:p>
        </p:txBody>
      </p:sp>
    </p:spTree>
    <p:extLst>
      <p:ext uri="{BB962C8B-B14F-4D97-AF65-F5344CB8AC3E}">
        <p14:creationId xmlns:p14="http://schemas.microsoft.com/office/powerpoint/2010/main" val="2453900388"/>
      </p:ext>
    </p:extLst>
  </p:cSld>
  <p:clrMapOvr>
    <a:masterClrMapping/>
  </p:clrMapOvr>
</p:sld>
</file>

<file path=ppt/theme/theme1.xml><?xml version="1.0" encoding="utf-8"?>
<a:theme xmlns:a="http://schemas.openxmlformats.org/drawingml/2006/main" name="36x56-Template - One center pane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36x56-Template - 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1703</TotalTime>
  <Words>398</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36x56-Template - One center panel</vt:lpstr>
      <vt:lpstr>36x56-Template - Without guides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Kasie Chavez</cp:lastModifiedBy>
  <cp:revision>94</cp:revision>
  <dcterms:created xsi:type="dcterms:W3CDTF">2012-02-03T19:11:35Z</dcterms:created>
  <dcterms:modified xsi:type="dcterms:W3CDTF">2022-03-25T17:22:10Z</dcterms:modified>
</cp:coreProperties>
</file>