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3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notesMasterIdLst>
    <p:notesMasterId r:id="rId20"/>
  </p:notesMasterIdLst>
  <p:sldIdLst>
    <p:sldId id="8035" r:id="rId5"/>
    <p:sldId id="282" r:id="rId6"/>
    <p:sldId id="271" r:id="rId7"/>
    <p:sldId id="268" r:id="rId8"/>
    <p:sldId id="267" r:id="rId9"/>
    <p:sldId id="266" r:id="rId10"/>
    <p:sldId id="274" r:id="rId11"/>
    <p:sldId id="269" r:id="rId12"/>
    <p:sldId id="273" r:id="rId13"/>
    <p:sldId id="280" r:id="rId14"/>
    <p:sldId id="283" r:id="rId15"/>
    <p:sldId id="278" r:id="rId16"/>
    <p:sldId id="279" r:id="rId17"/>
    <p:sldId id="265" r:id="rId18"/>
    <p:sldId id="262" r:id="rId1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193"/>
    <a:srgbClr val="FFFFFF"/>
    <a:srgbClr val="EEE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224078-76B7-4B8D-A80B-55497CB0E592}" v="1" dt="2025-03-07T19:23:33.8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70" autoAdjust="0"/>
    <p:restoredTop sz="96271"/>
  </p:normalViewPr>
  <p:slideViewPr>
    <p:cSldViewPr snapToGrid="0" snapToObjects="1">
      <p:cViewPr varScale="1">
        <p:scale>
          <a:sx n="132" d="100"/>
          <a:sy n="132" d="100"/>
        </p:scale>
        <p:origin x="106" y="77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ppe, Jennifer" userId="ffdd94ce-507f-42bc-bf5b-d776bbbaff8f" providerId="ADAL" clId="{C4224078-76B7-4B8D-A80B-55497CB0E592}"/>
    <pc:docChg chg="addSld delSld modSld">
      <pc:chgData name="Hoppe, Jennifer" userId="ffdd94ce-507f-42bc-bf5b-d776bbbaff8f" providerId="ADAL" clId="{C4224078-76B7-4B8D-A80B-55497CB0E592}" dt="2025-03-07T19:23:40.182" v="6" actId="2696"/>
      <pc:docMkLst>
        <pc:docMk/>
      </pc:docMkLst>
      <pc:sldChg chg="add">
        <pc:chgData name="Hoppe, Jennifer" userId="ffdd94ce-507f-42bc-bf5b-d776bbbaff8f" providerId="ADAL" clId="{C4224078-76B7-4B8D-A80B-55497CB0E592}" dt="2025-03-07T19:23:33.817" v="5"/>
        <pc:sldMkLst>
          <pc:docMk/>
          <pc:sldMk cId="1125388909" sldId="262"/>
        </pc:sldMkLst>
      </pc:sldChg>
      <pc:sldChg chg="add">
        <pc:chgData name="Hoppe, Jennifer" userId="ffdd94ce-507f-42bc-bf5b-d776bbbaff8f" providerId="ADAL" clId="{C4224078-76B7-4B8D-A80B-55497CB0E592}" dt="2025-03-07T19:23:33.817" v="5"/>
        <pc:sldMkLst>
          <pc:docMk/>
          <pc:sldMk cId="2622654877" sldId="265"/>
        </pc:sldMkLst>
      </pc:sldChg>
      <pc:sldChg chg="add">
        <pc:chgData name="Hoppe, Jennifer" userId="ffdd94ce-507f-42bc-bf5b-d776bbbaff8f" providerId="ADAL" clId="{C4224078-76B7-4B8D-A80B-55497CB0E592}" dt="2025-03-07T19:23:33.817" v="5"/>
        <pc:sldMkLst>
          <pc:docMk/>
          <pc:sldMk cId="1605835956" sldId="266"/>
        </pc:sldMkLst>
      </pc:sldChg>
      <pc:sldChg chg="add">
        <pc:chgData name="Hoppe, Jennifer" userId="ffdd94ce-507f-42bc-bf5b-d776bbbaff8f" providerId="ADAL" clId="{C4224078-76B7-4B8D-A80B-55497CB0E592}" dt="2025-03-07T19:23:33.817" v="5"/>
        <pc:sldMkLst>
          <pc:docMk/>
          <pc:sldMk cId="3802032435" sldId="267"/>
        </pc:sldMkLst>
      </pc:sldChg>
      <pc:sldChg chg="add">
        <pc:chgData name="Hoppe, Jennifer" userId="ffdd94ce-507f-42bc-bf5b-d776bbbaff8f" providerId="ADAL" clId="{C4224078-76B7-4B8D-A80B-55497CB0E592}" dt="2025-03-07T19:23:33.817" v="5"/>
        <pc:sldMkLst>
          <pc:docMk/>
          <pc:sldMk cId="1975478138" sldId="268"/>
        </pc:sldMkLst>
      </pc:sldChg>
      <pc:sldChg chg="add">
        <pc:chgData name="Hoppe, Jennifer" userId="ffdd94ce-507f-42bc-bf5b-d776bbbaff8f" providerId="ADAL" clId="{C4224078-76B7-4B8D-A80B-55497CB0E592}" dt="2025-03-07T19:23:33.817" v="5"/>
        <pc:sldMkLst>
          <pc:docMk/>
          <pc:sldMk cId="2896293749" sldId="269"/>
        </pc:sldMkLst>
      </pc:sldChg>
      <pc:sldChg chg="add">
        <pc:chgData name="Hoppe, Jennifer" userId="ffdd94ce-507f-42bc-bf5b-d776bbbaff8f" providerId="ADAL" clId="{C4224078-76B7-4B8D-A80B-55497CB0E592}" dt="2025-03-07T19:23:33.817" v="5"/>
        <pc:sldMkLst>
          <pc:docMk/>
          <pc:sldMk cId="649858533" sldId="271"/>
        </pc:sldMkLst>
      </pc:sldChg>
      <pc:sldChg chg="add">
        <pc:chgData name="Hoppe, Jennifer" userId="ffdd94ce-507f-42bc-bf5b-d776bbbaff8f" providerId="ADAL" clId="{C4224078-76B7-4B8D-A80B-55497CB0E592}" dt="2025-03-07T19:23:33.817" v="5"/>
        <pc:sldMkLst>
          <pc:docMk/>
          <pc:sldMk cId="917969326" sldId="273"/>
        </pc:sldMkLst>
      </pc:sldChg>
      <pc:sldChg chg="add">
        <pc:chgData name="Hoppe, Jennifer" userId="ffdd94ce-507f-42bc-bf5b-d776bbbaff8f" providerId="ADAL" clId="{C4224078-76B7-4B8D-A80B-55497CB0E592}" dt="2025-03-07T19:23:33.817" v="5"/>
        <pc:sldMkLst>
          <pc:docMk/>
          <pc:sldMk cId="4156740015" sldId="274"/>
        </pc:sldMkLst>
      </pc:sldChg>
      <pc:sldChg chg="add">
        <pc:chgData name="Hoppe, Jennifer" userId="ffdd94ce-507f-42bc-bf5b-d776bbbaff8f" providerId="ADAL" clId="{C4224078-76B7-4B8D-A80B-55497CB0E592}" dt="2025-03-07T19:23:33.817" v="5"/>
        <pc:sldMkLst>
          <pc:docMk/>
          <pc:sldMk cId="770375242" sldId="278"/>
        </pc:sldMkLst>
      </pc:sldChg>
      <pc:sldChg chg="add">
        <pc:chgData name="Hoppe, Jennifer" userId="ffdd94ce-507f-42bc-bf5b-d776bbbaff8f" providerId="ADAL" clId="{C4224078-76B7-4B8D-A80B-55497CB0E592}" dt="2025-03-07T19:23:33.817" v="5"/>
        <pc:sldMkLst>
          <pc:docMk/>
          <pc:sldMk cId="2138341790" sldId="279"/>
        </pc:sldMkLst>
      </pc:sldChg>
      <pc:sldChg chg="add">
        <pc:chgData name="Hoppe, Jennifer" userId="ffdd94ce-507f-42bc-bf5b-d776bbbaff8f" providerId="ADAL" clId="{C4224078-76B7-4B8D-A80B-55497CB0E592}" dt="2025-03-07T19:23:33.817" v="5"/>
        <pc:sldMkLst>
          <pc:docMk/>
          <pc:sldMk cId="2876162558" sldId="280"/>
        </pc:sldMkLst>
      </pc:sldChg>
      <pc:sldChg chg="add">
        <pc:chgData name="Hoppe, Jennifer" userId="ffdd94ce-507f-42bc-bf5b-d776bbbaff8f" providerId="ADAL" clId="{C4224078-76B7-4B8D-A80B-55497CB0E592}" dt="2025-03-07T19:23:33.817" v="5"/>
        <pc:sldMkLst>
          <pc:docMk/>
          <pc:sldMk cId="3750251790" sldId="282"/>
        </pc:sldMkLst>
      </pc:sldChg>
      <pc:sldChg chg="add">
        <pc:chgData name="Hoppe, Jennifer" userId="ffdd94ce-507f-42bc-bf5b-d776bbbaff8f" providerId="ADAL" clId="{C4224078-76B7-4B8D-A80B-55497CB0E592}" dt="2025-03-07T19:23:33.817" v="5"/>
        <pc:sldMkLst>
          <pc:docMk/>
          <pc:sldMk cId="4265929038" sldId="283"/>
        </pc:sldMkLst>
      </pc:sldChg>
      <pc:sldChg chg="del">
        <pc:chgData name="Hoppe, Jennifer" userId="ffdd94ce-507f-42bc-bf5b-d776bbbaff8f" providerId="ADAL" clId="{C4224078-76B7-4B8D-A80B-55497CB0E592}" dt="2025-03-07T19:23:40.182" v="6" actId="2696"/>
        <pc:sldMkLst>
          <pc:docMk/>
          <pc:sldMk cId="3681057624" sldId="8034"/>
        </pc:sldMkLst>
      </pc:sldChg>
      <pc:sldChg chg="modSp mod">
        <pc:chgData name="Hoppe, Jennifer" userId="ffdd94ce-507f-42bc-bf5b-d776bbbaff8f" providerId="ADAL" clId="{C4224078-76B7-4B8D-A80B-55497CB0E592}" dt="2025-03-07T19:23:22.936" v="4" actId="20577"/>
        <pc:sldMkLst>
          <pc:docMk/>
          <pc:sldMk cId="382211803" sldId="8035"/>
        </pc:sldMkLst>
        <pc:spChg chg="mod">
          <ac:chgData name="Hoppe, Jennifer" userId="ffdd94ce-507f-42bc-bf5b-d776bbbaff8f" providerId="ADAL" clId="{C4224078-76B7-4B8D-A80B-55497CB0E592}" dt="2025-03-07T19:23:22.936" v="4" actId="20577"/>
          <ac:spMkLst>
            <pc:docMk/>
            <pc:sldMk cId="382211803" sldId="8035"/>
            <ac:spMk id="2" creationId="{533D742B-70FE-2D36-4BC7-949F7DC15783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1"/>
                </a:solidFill>
              </a:rPr>
              <a:t>Cancer Types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E10-4F37-9274-4EA4E7804A3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E10-4F37-9274-4EA4E7804A3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E10-4F37-9274-4EA4E7804A3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E10-4F37-9274-4EA4E7804A3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6E10-4F37-9274-4EA4E7804A38}"/>
              </c:ext>
            </c:extLst>
          </c:dPt>
          <c:dLbls>
            <c:dLbl>
              <c:idx val="0"/>
              <c:layout>
                <c:manualLayout>
                  <c:x val="0.20548592454806411"/>
                  <c:y val="-0.4630790365988716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13FB846-C0C4-4C50-9C39-3BDCBF3C71FB}" type="CATEGORYNAME">
                      <a:rPr lang="en-US" sz="1200" baseline="0">
                        <a:solidFill>
                          <a:schemeClr val="tx1"/>
                        </a:solidFill>
                      </a:rPr>
                      <a:pPr>
                        <a:defRPr>
                          <a:solidFill>
                            <a:schemeClr val="tx1"/>
                          </a:solidFill>
                        </a:defRPr>
                      </a:pPr>
                      <a:t>[CATEGORY NAME]</a:t>
                    </a:fld>
                    <a:r>
                      <a:rPr lang="en-US" baseline="0" dirty="0">
                        <a:solidFill>
                          <a:schemeClr val="tx1"/>
                        </a:solidFill>
                      </a:rPr>
                      <a:t>
</a:t>
                    </a:r>
                    <a:fld id="{7C05B65D-6BFB-4FD9-8D67-D6B6813A5F84}" type="PERCENTAGE">
                      <a:rPr lang="en-US" sz="1200" baseline="0">
                        <a:solidFill>
                          <a:schemeClr val="tx1"/>
                        </a:solidFill>
                      </a:rPr>
                      <a:pPr>
                        <a:defRPr>
                          <a:solidFill>
                            <a:schemeClr val="tx1"/>
                          </a:solidFill>
                        </a:defRPr>
                      </a:pPr>
                      <a:t>[PERCENTAGE]</a:t>
                    </a:fld>
                    <a:endParaRPr lang="en-US" baseline="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103066"/>
                        <a:gd name="adj2" fmla="val 52464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5458031140934478"/>
                      <c:h val="0.2501076989147030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6E10-4F37-9274-4EA4E7804A38}"/>
                </c:ext>
              </c:extLst>
            </c:dLbl>
            <c:dLbl>
              <c:idx val="1"/>
              <c:layout>
                <c:manualLayout>
                  <c:x val="-0.16546933446007162"/>
                  <c:y val="0.36420238820249673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BE70A1A-A812-4755-A2A9-02B8C5D148C6}" type="CATEGORYNAME">
                      <a:rPr lang="en-US" sz="1200" baseline="0">
                        <a:solidFill>
                          <a:schemeClr val="tx1"/>
                        </a:solidFill>
                      </a:rPr>
                      <a:pPr>
                        <a:defRPr>
                          <a:solidFill>
                            <a:schemeClr val="tx1"/>
                          </a:solidFill>
                        </a:defRPr>
                      </a:pPr>
                      <a:t>[CATEGORY NAME]</a:t>
                    </a:fld>
                    <a:r>
                      <a:rPr lang="en-US" sz="1200" baseline="0" dirty="0">
                        <a:solidFill>
                          <a:schemeClr val="tx1"/>
                        </a:solidFill>
                      </a:rPr>
                      <a:t>
</a:t>
                    </a:r>
                    <a:fld id="{3EE1A952-5F82-4232-8CB6-1F0188B5A93A}" type="PERCENTAGE">
                      <a:rPr lang="en-US" sz="1200" baseline="0">
                        <a:solidFill>
                          <a:schemeClr val="tx1"/>
                        </a:solidFill>
                      </a:rPr>
                      <a:pPr>
                        <a:defRPr>
                          <a:solidFill>
                            <a:schemeClr val="tx1"/>
                          </a:solidFill>
                        </a:defRPr>
                      </a:pPr>
                      <a:t>[PERCENTAGE]</a:t>
                    </a:fld>
                    <a:endParaRPr lang="en-US" sz="1200" baseline="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xfrm>
                  <a:off x="144891" y="1914567"/>
                  <a:ext cx="1237298" cy="746614"/>
                </a:xfrm>
                <a:solidFill>
                  <a:prstClr val="white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62458"/>
                        <a:gd name="adj2" fmla="val -90940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5652211051129892"/>
                      <c:h val="0.2501076989147030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6E10-4F37-9274-4EA4E7804A38}"/>
                </c:ext>
              </c:extLst>
            </c:dLbl>
            <c:dLbl>
              <c:idx val="2"/>
              <c:layout>
                <c:manualLayout>
                  <c:x val="-0.276420990172415"/>
                  <c:y val="2.4754503422581061E-2"/>
                </c:manualLayout>
              </c:layout>
              <c:tx>
                <c:rich>
                  <a:bodyPr/>
                  <a:lstStyle/>
                  <a:p>
                    <a:fld id="{47E04A70-DE15-4326-8042-B7D49C503C6D}" type="CATEGORYNAME">
                      <a:rPr lang="en-US" sz="1200"/>
                      <a:pPr/>
                      <a:t>[CATEGORY NAME]</a:t>
                    </a:fld>
                    <a:r>
                      <a:rPr lang="en-US" sz="1200" baseline="0"/>
                      <a:t>
</a:t>
                    </a:r>
                    <a:fld id="{EB7FF32F-D3EF-49C3-A064-F1D3A8F39B4B}" type="PERCENTAGE">
                      <a:rPr lang="en-US" sz="1200" baseline="0"/>
                      <a:pPr/>
                      <a:t>[PERCENTAGE]</a:t>
                    </a:fld>
                    <a:endParaRPr lang="en-US" sz="1200" baseline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652211051129892"/>
                      <c:h val="0.2501076989147030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6E10-4F37-9274-4EA4E7804A38}"/>
                </c:ext>
              </c:extLst>
            </c:dLbl>
            <c:dLbl>
              <c:idx val="3"/>
              <c:layout>
                <c:manualLayout>
                  <c:x val="-0.24747157687936339"/>
                  <c:y val="-0.17817085369228058"/>
                </c:manualLayout>
              </c:layout>
              <c:tx>
                <c:rich>
                  <a:bodyPr/>
                  <a:lstStyle/>
                  <a:p>
                    <a:fld id="{40CF1BF1-447B-47E3-8E3E-F65AB8A953D3}" type="CATEGORYNAME">
                      <a:rPr lang="en-US" sz="1200" baseline="0"/>
                      <a:pPr/>
                      <a:t>[CATEGORY NAME]</a:t>
                    </a:fld>
                    <a:r>
                      <a:rPr lang="en-US" sz="1200" baseline="0" dirty="0"/>
                      <a:t>
</a:t>
                    </a:r>
                    <a:fld id="{C62A7721-2FC4-408F-93C8-AA52E98D79CF}" type="PERCENTAGE">
                      <a:rPr lang="en-US" sz="1200" baseline="0"/>
                      <a:pPr/>
                      <a:t>[PERCENTAGE]</a:t>
                    </a:fld>
                    <a:endParaRPr lang="en-US" sz="1200" baseline="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6E10-4F37-9274-4EA4E7804A38}"/>
                </c:ext>
              </c:extLst>
            </c:dLbl>
            <c:dLbl>
              <c:idx val="4"/>
              <c:layout>
                <c:manualLayout>
                  <c:x val="0.35741037988229002"/>
                  <c:y val="-7.2938149567020133E-2"/>
                </c:manualLayout>
              </c:layout>
              <c:tx>
                <c:rich>
                  <a:bodyPr/>
                  <a:lstStyle/>
                  <a:p>
                    <a:fld id="{141E41FA-95F4-4CFD-A82F-7C9B9BA48C2A}" type="CATEGORYNAME">
                      <a:rPr lang="en-US" sz="1200" baseline="0"/>
                      <a:pPr/>
                      <a:t>[CATEGORY NAME]</a:t>
                    </a:fld>
                    <a:r>
                      <a:rPr lang="en-US" sz="1200" baseline="0"/>
                      <a:t>
&lt;</a:t>
                    </a:r>
                    <a:fld id="{3ABA6E6A-788C-4E09-B122-B6E9031B4B97}" type="PERCENTAGE">
                      <a:rPr lang="en-US" sz="1200" baseline="0"/>
                      <a:pPr/>
                      <a:t>[PERCENTAGE]</a:t>
                    </a:fld>
                    <a:endParaRPr lang="en-US" sz="1200" baseline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6E10-4F37-9274-4EA4E7804A38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'CRC Graphs'!$A$2:$A$6</c:f>
              <c:strCache>
                <c:ptCount val="4"/>
                <c:pt idx="0">
                  <c:v>Colon Adenocarcinoma</c:v>
                </c:pt>
                <c:pt idx="1">
                  <c:v>Rectal Adenocarcinoma</c:v>
                </c:pt>
                <c:pt idx="2">
                  <c:v>Colorectal Adenocarcinoma</c:v>
                </c:pt>
                <c:pt idx="3">
                  <c:v>Other</c:v>
                </c:pt>
              </c:strCache>
            </c:strRef>
          </c:cat>
          <c:val>
            <c:numRef>
              <c:f>'CRC Graphs'!$B$2:$B$6</c:f>
              <c:numCache>
                <c:formatCode>0%</c:formatCode>
                <c:ptCount val="5"/>
                <c:pt idx="0">
                  <c:v>0.71299999999999997</c:v>
                </c:pt>
                <c:pt idx="1">
                  <c:v>0.187</c:v>
                </c:pt>
                <c:pt idx="2">
                  <c:v>6.6000000000000003E-2</c:v>
                </c:pt>
                <c:pt idx="3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E10-4F37-9274-4EA4E7804A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9900481189851278E-2"/>
          <c:y val="0.33416666666666672"/>
          <c:w val="0.86549540682414694"/>
          <c:h val="0.38771580635753872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'CRC Graphs'!$F$2</c:f>
              <c:strCache>
                <c:ptCount val="1"/>
                <c:pt idx="0">
                  <c:v>Male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z="1200" b="1">
                        <a:solidFill>
                          <a:schemeClr val="bg1"/>
                        </a:solidFill>
                      </a:rPr>
                      <a:t>Male</a:t>
                    </a:r>
                    <a:br>
                      <a:rPr lang="en-US" sz="1200" b="1">
                        <a:solidFill>
                          <a:schemeClr val="bg1"/>
                        </a:solidFill>
                      </a:rPr>
                    </a:br>
                    <a:fld id="{7C3B7112-040B-4EF8-AB1E-01BAD9BA6FDF}" type="VALUE">
                      <a:rPr lang="en-US" sz="1200" b="1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US" sz="1200" b="1">
                      <a:solidFill>
                        <a:schemeClr val="bg1"/>
                      </a:solidFill>
                    </a:endParaRP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296B-4C63-A303-5089CD16AA4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'CRC Graphs'!$G$1</c:f>
              <c:numCache>
                <c:formatCode>General</c:formatCode>
                <c:ptCount val="1"/>
              </c:numCache>
            </c:numRef>
          </c:cat>
          <c:val>
            <c:numRef>
              <c:f>'CRC Graphs'!$G$2</c:f>
              <c:numCache>
                <c:formatCode>0%</c:formatCode>
                <c:ptCount val="1"/>
                <c:pt idx="0">
                  <c:v>0.54398925453324376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96B-4C63-A303-5089CD16AA4B}"/>
            </c:ext>
          </c:extLst>
        </c:ser>
        <c:ser>
          <c:idx val="1"/>
          <c:order val="1"/>
          <c:tx>
            <c:strRef>
              <c:f>'CRC Graphs'!$F$3</c:f>
              <c:strCache>
                <c:ptCount val="1"/>
                <c:pt idx="0">
                  <c:v>Female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z="1200" b="1">
                        <a:solidFill>
                          <a:schemeClr val="bg1"/>
                        </a:solidFill>
                      </a:rPr>
                      <a:t>Female</a:t>
                    </a:r>
                  </a:p>
                  <a:p>
                    <a:fld id="{174DAA88-F370-4CAF-A34D-961A6D8B86A3}" type="VALUE">
                      <a:rPr lang="en-US" sz="1200" b="1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296B-4C63-A303-5089CD16AA4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'CRC Graphs'!$G$1</c:f>
              <c:numCache>
                <c:formatCode>General</c:formatCode>
                <c:ptCount val="1"/>
              </c:numCache>
            </c:numRef>
          </c:cat>
          <c:val>
            <c:numRef>
              <c:f>'CRC Graphs'!$G$3</c:f>
              <c:numCache>
                <c:formatCode>0%</c:formatCode>
                <c:ptCount val="1"/>
                <c:pt idx="0">
                  <c:v>0.45601074546675624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96B-4C63-A303-5089CD16AA4B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822991552"/>
        <c:axId val="1822992384"/>
      </c:barChart>
      <c:catAx>
        <c:axId val="18229915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22992384"/>
        <c:crosses val="autoZero"/>
        <c:auto val="1"/>
        <c:lblAlgn val="ctr"/>
        <c:lblOffset val="100"/>
        <c:noMultiLvlLbl val="0"/>
      </c:catAx>
      <c:valAx>
        <c:axId val="18229923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229915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'CRC Graphs'!$K$2</c:f>
              <c:strCache>
                <c:ptCount val="1"/>
                <c:pt idx="0">
                  <c:v>White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'CRC Graphs'!$L$1</c:f>
              <c:numCache>
                <c:formatCode>General</c:formatCode>
                <c:ptCount val="1"/>
              </c:numCache>
            </c:numRef>
          </c:cat>
          <c:val>
            <c:numRef>
              <c:f>'CRC Graphs'!$L$2</c:f>
              <c:numCache>
                <c:formatCode>0%</c:formatCode>
                <c:ptCount val="1"/>
                <c:pt idx="0">
                  <c:v>0.81732706514439224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3E-490A-84CE-B09AEAAE48B3}"/>
            </c:ext>
          </c:extLst>
        </c:ser>
        <c:ser>
          <c:idx val="1"/>
          <c:order val="1"/>
          <c:tx>
            <c:strRef>
              <c:f>'CRC Graphs'!$K$3</c:f>
              <c:strCache>
                <c:ptCount val="1"/>
                <c:pt idx="0">
                  <c:v>Black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'CRC Graphs'!$L$1</c:f>
              <c:numCache>
                <c:formatCode>General</c:formatCode>
                <c:ptCount val="1"/>
              </c:numCache>
            </c:numRef>
          </c:cat>
          <c:val>
            <c:numRef>
              <c:f>'CRC Graphs'!$L$3</c:f>
              <c:numCache>
                <c:formatCode>0%</c:formatCode>
                <c:ptCount val="1"/>
                <c:pt idx="0">
                  <c:v>6.7159167226326394E-2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93E-490A-84CE-B09AEAAE48B3}"/>
            </c:ext>
          </c:extLst>
        </c:ser>
        <c:ser>
          <c:idx val="2"/>
          <c:order val="2"/>
          <c:tx>
            <c:strRef>
              <c:f>'CRC Graphs'!$K$4</c:f>
              <c:strCache>
                <c:ptCount val="1"/>
                <c:pt idx="0">
                  <c:v>Chinese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'CRC Graphs'!$L$1</c:f>
              <c:numCache>
                <c:formatCode>General</c:formatCode>
                <c:ptCount val="1"/>
              </c:numCache>
            </c:numRef>
          </c:cat>
          <c:val>
            <c:numRef>
              <c:f>'CRC Graphs'!$L$4</c:f>
              <c:numCache>
                <c:formatCode>0%</c:formatCode>
                <c:ptCount val="1"/>
                <c:pt idx="0">
                  <c:v>4.7683008730691742E-2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93E-490A-84CE-B09AEAAE48B3}"/>
            </c:ext>
          </c:extLst>
        </c:ser>
        <c:ser>
          <c:idx val="3"/>
          <c:order val="3"/>
          <c:tx>
            <c:strRef>
              <c:f>'CRC Graphs'!$K$5</c:f>
              <c:strCache>
                <c:ptCount val="1"/>
                <c:pt idx="0">
                  <c:v>Unknown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'CRC Graphs'!$L$1</c:f>
              <c:numCache>
                <c:formatCode>General</c:formatCode>
                <c:ptCount val="1"/>
              </c:numCache>
            </c:numRef>
          </c:cat>
          <c:val>
            <c:numRef>
              <c:f>'CRC Graphs'!$L$5</c:f>
              <c:numCache>
                <c:formatCode>0%</c:formatCode>
                <c:ptCount val="1"/>
                <c:pt idx="0">
                  <c:v>4.7011417058428477E-2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93E-490A-84CE-B09AEAAE48B3}"/>
            </c:ext>
          </c:extLst>
        </c:ser>
        <c:ser>
          <c:idx val="4"/>
          <c:order val="4"/>
          <c:tx>
            <c:strRef>
              <c:f>'CRC Graphs'!$K$6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'CRC Graphs'!$L$1</c:f>
              <c:numCache>
                <c:formatCode>General</c:formatCode>
                <c:ptCount val="1"/>
              </c:numCache>
            </c:numRef>
          </c:cat>
          <c:val>
            <c:numRef>
              <c:f>'CRC Graphs'!$L$6</c:f>
              <c:numCache>
                <c:formatCode>0%</c:formatCode>
                <c:ptCount val="1"/>
                <c:pt idx="0">
                  <c:v>1.544660846205507E-2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93E-490A-84CE-B09AEAAE48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86220064"/>
        <c:axId val="1586217984"/>
        <c:extLst>
          <c:ext xmlns:c15="http://schemas.microsoft.com/office/drawing/2012/chart" uri="{02D57815-91ED-43cb-92C2-25804820EDAC}">
            <c15:filteredBarSeries>
              <c15:ser>
                <c:idx val="5"/>
                <c:order val="5"/>
                <c:tx>
                  <c:strRef>
                    <c:extLst>
                      <c:ext uri="{02D57815-91ED-43cb-92C2-25804820EDAC}">
                        <c15:formulaRef>
                          <c15:sqref>'CRC Graphs'!$K$7</c15:sqref>
                        </c15:formulaRef>
                      </c:ext>
                    </c:extLst>
                    <c:strCache>
                      <c:ptCount val="1"/>
                      <c:pt idx="0">
                        <c:v>American Indian, Aleutian, or Eskimo</c:v>
                      </c:pt>
                    </c:strCache>
                  </c:strRef>
                </c:tx>
                <c:spPr>
                  <a:solidFill>
                    <a:schemeClr val="accent6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'CRC Graphs'!$L$1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'CRC Graphs'!$L$7</c15:sqref>
                        </c15:formulaRef>
                      </c:ext>
                    </c:extLst>
                    <c:numCache>
                      <c:formatCode>0%</c:formatCode>
                      <c:ptCount val="1"/>
                      <c:pt idx="0">
                        <c:v>3.3579583613163196E-3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5-E93E-490A-84CE-B09AEAAE48B3}"/>
                  </c:ext>
                </c:extLst>
              </c15:ser>
            </c15:filteredBarSeries>
            <c15:filteredBa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'CRC Graphs'!$K$8</c15:sqref>
                        </c15:formulaRef>
                      </c:ext>
                    </c:extLst>
                    <c:strCache>
                      <c:ptCount val="1"/>
                      <c:pt idx="0">
                        <c:v>Hawaiian</c:v>
                      </c:pt>
                    </c:strCache>
                  </c:strRef>
                </c:tx>
                <c:spPr>
                  <a:solidFill>
                    <a:schemeClr val="accent1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'CRC Graphs'!$L$1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'CRC Graphs'!$L$8</c15:sqref>
                        </c15:formulaRef>
                      </c:ext>
                    </c:extLst>
                    <c:numCache>
                      <c:formatCode>0%</c:formatCode>
                      <c:ptCount val="1"/>
                      <c:pt idx="0">
                        <c:v>6.7159167226326397E-4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E93E-490A-84CE-B09AEAAE48B3}"/>
                  </c:ext>
                </c:extLst>
              </c15:ser>
            </c15:filteredBarSeries>
            <c15:filteredBa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'CRC Graphs'!$K$9</c15:sqref>
                        </c15:formulaRef>
                      </c:ext>
                    </c:extLst>
                    <c:strCache>
                      <c:ptCount val="1"/>
                      <c:pt idx="0">
                        <c:v>Laotian</c:v>
                      </c:pt>
                    </c:strCache>
                  </c:strRef>
                </c:tx>
                <c:spPr>
                  <a:solidFill>
                    <a:schemeClr val="accent2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'CRC Graphs'!$L$1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'CRC Graphs'!$L$9</c15:sqref>
                        </c15:formulaRef>
                      </c:ext>
                    </c:extLst>
                    <c:numCache>
                      <c:formatCode>0%</c:formatCode>
                      <c:ptCount val="1"/>
                      <c:pt idx="0">
                        <c:v>6.7159167226326397E-4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E93E-490A-84CE-B09AEAAE48B3}"/>
                  </c:ext>
                </c:extLst>
              </c15:ser>
            </c15:filteredBarSeries>
            <c15:filteredBar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'CRC Graphs'!$K$10</c15:sqref>
                        </c15:formulaRef>
                      </c:ext>
                    </c:extLst>
                    <c:strCache>
                      <c:ptCount val="1"/>
                      <c:pt idx="0">
                        <c:v>Other Asian</c:v>
                      </c:pt>
                    </c:strCache>
                  </c:strRef>
                </c:tx>
                <c:spPr>
                  <a:solidFill>
                    <a:schemeClr val="accent3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'CRC Graphs'!$L$1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'CRC Graphs'!$L$10</c15:sqref>
                        </c15:formulaRef>
                      </c:ext>
                    </c:extLst>
                    <c:numCache>
                      <c:formatCode>0%</c:formatCode>
                      <c:ptCount val="1"/>
                      <c:pt idx="0">
                        <c:v>6.7159167226326397E-4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E93E-490A-84CE-B09AEAAE48B3}"/>
                  </c:ext>
                </c:extLst>
              </c15:ser>
            </c15:filteredBarSeries>
          </c:ext>
        </c:extLst>
      </c:barChart>
      <c:catAx>
        <c:axId val="15862200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86217984"/>
        <c:crosses val="autoZero"/>
        <c:auto val="1"/>
        <c:lblAlgn val="ctr"/>
        <c:lblOffset val="100"/>
        <c:noMultiLvlLbl val="0"/>
      </c:catAx>
      <c:valAx>
        <c:axId val="15862179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86220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aseline="0"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'CRC Graphs'!$AC$1</c:f>
              <c:strCache>
                <c:ptCount val="1"/>
                <c:pt idx="0">
                  <c:v>Age at Diagnosis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'CRC Graphs'!$AB$2:$AB$8</c:f>
              <c:strCache>
                <c:ptCount val="7"/>
                <c:pt idx="0">
                  <c:v>18-25</c:v>
                </c:pt>
                <c:pt idx="1">
                  <c:v>25-35</c:v>
                </c:pt>
                <c:pt idx="2">
                  <c:v>35-45</c:v>
                </c:pt>
                <c:pt idx="3">
                  <c:v>45-55</c:v>
                </c:pt>
                <c:pt idx="4">
                  <c:v>55-65</c:v>
                </c:pt>
                <c:pt idx="5">
                  <c:v>65-75</c:v>
                </c:pt>
                <c:pt idx="6">
                  <c:v>75-89</c:v>
                </c:pt>
              </c:strCache>
            </c:strRef>
          </c:cat>
          <c:val>
            <c:numRef>
              <c:f>'CRC Graphs'!$AC$2:$AC$8</c:f>
              <c:numCache>
                <c:formatCode>General</c:formatCode>
                <c:ptCount val="7"/>
                <c:pt idx="0">
                  <c:v>5</c:v>
                </c:pt>
                <c:pt idx="1">
                  <c:v>83</c:v>
                </c:pt>
                <c:pt idx="2">
                  <c:v>216</c:v>
                </c:pt>
                <c:pt idx="3">
                  <c:v>475</c:v>
                </c:pt>
                <c:pt idx="4">
                  <c:v>349</c:v>
                </c:pt>
                <c:pt idx="5">
                  <c:v>267</c:v>
                </c:pt>
                <c:pt idx="6">
                  <c:v>103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D02-47B3-9948-D0DA923E71FB}"/>
            </c:ext>
          </c:extLst>
        </c:ser>
        <c:ser>
          <c:idx val="1"/>
          <c:order val="1"/>
          <c:tx>
            <c:strRef>
              <c:f>'CRC Graphs'!$AD$1</c:f>
              <c:strCache>
                <c:ptCount val="1"/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'CRC Graphs'!$AB$2:$AB$8</c:f>
              <c:strCache>
                <c:ptCount val="7"/>
                <c:pt idx="0">
                  <c:v>18-25</c:v>
                </c:pt>
                <c:pt idx="1">
                  <c:v>25-35</c:v>
                </c:pt>
                <c:pt idx="2">
                  <c:v>35-45</c:v>
                </c:pt>
                <c:pt idx="3">
                  <c:v>45-55</c:v>
                </c:pt>
                <c:pt idx="4">
                  <c:v>55-65</c:v>
                </c:pt>
                <c:pt idx="5">
                  <c:v>65-75</c:v>
                </c:pt>
                <c:pt idx="6">
                  <c:v>75-89</c:v>
                </c:pt>
              </c:strCache>
            </c:strRef>
          </c:cat>
          <c:val>
            <c:numRef>
              <c:f>'CRC Graphs'!$AD$2:$AD$8</c:f>
              <c:numCache>
                <c:formatCode>General</c:formatCode>
                <c:ptCount val="7"/>
              </c:numCache>
            </c:numRef>
          </c:val>
          <c:extLst>
            <c:ext xmlns:c16="http://schemas.microsoft.com/office/drawing/2014/chart" uri="{C3380CC4-5D6E-409C-BE32-E72D297353CC}">
              <c16:uniqueId val="{00000001-8D02-47B3-9948-D0DA923E71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87439663"/>
        <c:axId val="487432175"/>
      </c:barChart>
      <c:catAx>
        <c:axId val="4874396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7432175"/>
        <c:crosses val="autoZero"/>
        <c:auto val="1"/>
        <c:lblAlgn val="ctr"/>
        <c:lblOffset val="100"/>
        <c:noMultiLvlLbl val="0"/>
      </c:catAx>
      <c:valAx>
        <c:axId val="4874321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74396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734-4A4E-A05E-98BE908EF3F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734-4A4E-A05E-98BE908EF3F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734-4A4E-A05E-98BE908EF3F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734-4A4E-A05E-98BE908EF3F8}"/>
              </c:ext>
            </c:extLst>
          </c:dPt>
          <c:dLbls>
            <c:dLbl>
              <c:idx val="0"/>
              <c:layout>
                <c:manualLayout>
                  <c:x val="-7.945795635433913E-17"/>
                  <c:y val="2.0572282008729452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734-4A4E-A05E-98BE908EF3F8}"/>
                </c:ext>
              </c:extLst>
            </c:dLbl>
            <c:dLbl>
              <c:idx val="1"/>
              <c:layout>
                <c:manualLayout>
                  <c:x val="2.1670602070754004E-3"/>
                  <c:y val="0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734-4A4E-A05E-98BE908EF3F8}"/>
                </c:ext>
              </c:extLst>
            </c:dLbl>
            <c:dLbl>
              <c:idx val="2"/>
              <c:layout>
                <c:manualLayout>
                  <c:x val="0"/>
                  <c:y val="-1.3714854672486301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734-4A4E-A05E-98BE908EF3F8}"/>
                </c:ext>
              </c:extLst>
            </c:dLbl>
            <c:dLbl>
              <c:idx val="3"/>
              <c:layout>
                <c:manualLayout>
                  <c:x val="-2.1670602070754004E-3"/>
                  <c:y val="-2.7429844333699709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3105475768683555E-2"/>
                      <c:h val="6.419955869485338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D734-4A4E-A05E-98BE908EF3F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oundRec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'CRC Graphs'!$P$2:$P$5</c:f>
              <c:strCache>
                <c:ptCount val="4"/>
                <c:pt idx="0">
                  <c:v>Stage IV</c:v>
                </c:pt>
                <c:pt idx="1">
                  <c:v>Stage III</c:v>
                </c:pt>
                <c:pt idx="2">
                  <c:v>Stage II</c:v>
                </c:pt>
                <c:pt idx="3">
                  <c:v>Stage I</c:v>
                </c:pt>
              </c:strCache>
            </c:strRef>
          </c:cat>
          <c:val>
            <c:numRef>
              <c:f>'CRC Graphs'!$Q$2:$Q$5</c:f>
              <c:numCache>
                <c:formatCode>0%</c:formatCode>
                <c:ptCount val="4"/>
                <c:pt idx="0">
                  <c:v>0.47347212894560109</c:v>
                </c:pt>
                <c:pt idx="1">
                  <c:v>0.30960376091336467</c:v>
                </c:pt>
                <c:pt idx="2">
                  <c:v>0.14909335124244461</c:v>
                </c:pt>
                <c:pt idx="3">
                  <c:v>6.3129617192746804E-2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734-4A4E-A05E-98BE908EF3F8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49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baseline="0" dirty="0">
                <a:solidFill>
                  <a:schemeClr val="tx1"/>
                </a:solidFill>
              </a:rPr>
              <a:t>Patients with Distant Metastases at Diagnosis</a:t>
            </a:r>
          </a:p>
        </c:rich>
      </c:tx>
      <c:layout>
        <c:manualLayout>
          <c:xMode val="edge"/>
          <c:yMode val="edge"/>
          <c:x val="0.11860705123991987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4293007109840539"/>
          <c:y val="0.1529813636116211"/>
          <c:w val="0.69058898575131145"/>
          <c:h val="0.70269661100594416"/>
        </c:manualLayout>
      </c:layout>
      <c:doughnutChart>
        <c:varyColors val="1"/>
        <c:ser>
          <c:idx val="0"/>
          <c:order val="0"/>
          <c:dPt>
            <c:idx val="0"/>
            <c:bubble3D val="0"/>
            <c:explosion val="1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29A-4DFE-A604-65E0B076ACE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29A-4DFE-A604-65E0B076ACEB}"/>
              </c:ext>
            </c:extLst>
          </c:dPt>
          <c:dLbls>
            <c:dLbl>
              <c:idx val="0"/>
              <c:layout>
                <c:manualLayout>
                  <c:x val="3.6773424454211441E-3"/>
                  <c:y val="1.496740643621598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68EA5D6-F1C1-465F-BA91-6B7F8310EC4A}" type="VALUE">
                      <a:rPr lang="en-US" smtClean="0"/>
                      <a:pPr>
                        <a:defRPr sz="1400" b="1">
                          <a:solidFill>
                            <a:schemeClr val="bg1"/>
                          </a:solidFill>
                        </a:defRPr>
                      </a:pPr>
                      <a:t>[VALUE]</a:t>
                    </a:fld>
                    <a:endParaRPr lang="en-US" dirty="0"/>
                  </a:p>
                  <a:p>
                    <a:pPr>
                      <a:defRPr sz="1400" b="1">
                        <a:solidFill>
                          <a:schemeClr val="bg1"/>
                        </a:solidFill>
                      </a:defRPr>
                    </a:pPr>
                    <a:r>
                      <a:rPr lang="en-US" baseline="0" dirty="0"/>
                      <a:t> </a:t>
                    </a:r>
                    <a:fld id="{7F6F2EC7-7ED5-4720-BEE2-306F7FDAD4E8}" type="PERCENTAGE">
                      <a:rPr lang="en-US" baseline="0"/>
                      <a:pPr>
                        <a:defRPr sz="1400" b="1">
                          <a:solidFill>
                            <a:schemeClr val="bg1"/>
                          </a:solidFill>
                        </a:defRPr>
                      </a:pPr>
                      <a:t>[PERCENTAGE]</a:t>
                    </a:fld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3981255977491189"/>
                      <c:h val="0.1391955098222637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29A-4DFE-A604-65E0B076ACEB}"/>
                </c:ext>
              </c:extLst>
            </c:dLbl>
            <c:dLbl>
              <c:idx val="1"/>
              <c:layout>
                <c:manualLayout>
                  <c:x val="3.6773424454211441E-3"/>
                  <c:y val="-2.6192703461178673E-2"/>
                </c:manualLayout>
              </c:layout>
              <c:tx>
                <c:rich>
                  <a:bodyPr/>
                  <a:lstStyle/>
                  <a:p>
                    <a:fld id="{8BF7DA66-FFC2-4783-8136-CB74D56BDA3A}" type="VALUE">
                      <a:rPr lang="en-US" smtClean="0"/>
                      <a:pPr/>
                      <a:t>[VALUE]</a:t>
                    </a:fld>
                    <a:endParaRPr lang="en-US" dirty="0"/>
                  </a:p>
                  <a:p>
                    <a:r>
                      <a:rPr lang="en-US" baseline="0" dirty="0"/>
                      <a:t> </a:t>
                    </a:r>
                    <a:fld id="{B66C2754-247D-4431-8C20-87227BC7F6E2}" type="PERCENTAGE">
                      <a:rPr lang="en-US" baseline="0"/>
                      <a:pPr/>
                      <a:t>[PERCENTAGE]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29A-4DFE-A604-65E0B076ACE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eparator>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'CRC Graphs'!$AG$42:$AG$43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'CRC Graphs'!$AH$42:$AH$43</c:f>
              <c:numCache>
                <c:formatCode>General</c:formatCode>
                <c:ptCount val="2"/>
                <c:pt idx="0">
                  <c:v>704</c:v>
                </c:pt>
                <c:pt idx="1">
                  <c:v>784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29A-4DFE-A604-65E0B076AC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89"/>
        <c:holeSize val="52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1573582158519691"/>
          <c:y val="0.87558821092441308"/>
          <c:w val="0.51558773342799846"/>
          <c:h val="8.038773450792925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baseline="0" dirty="0">
                <a:solidFill>
                  <a:schemeClr val="tx1"/>
                </a:solidFill>
              </a:rPr>
              <a:t>Location of Metastasis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8374157165904534"/>
          <c:y val="0.23746331673700288"/>
          <c:w val="0.44601104906223438"/>
          <c:h val="0.57110385908909544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C5E-4E60-A054-3D6C42FA2B8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C5E-4E60-A054-3D6C42FA2B8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C5E-4E60-A054-3D6C42FA2B8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C5E-4E60-A054-3D6C42FA2B8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DC5E-4E60-A054-3D6C42FA2B82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DC5E-4E60-A054-3D6C42FA2B82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DC5E-4E60-A054-3D6C42FA2B82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DC5E-4E60-A054-3D6C42FA2B82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DC5E-4E60-A054-3D6C42FA2B82}"/>
              </c:ext>
            </c:extLst>
          </c:dPt>
          <c:dLbls>
            <c:dLbl>
              <c:idx val="0"/>
              <c:layout>
                <c:manualLayout>
                  <c:x val="0.12915709405556922"/>
                  <c:y val="-0.12793687235502127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C5E-4E60-A054-3D6C42FA2B82}"/>
                </c:ext>
              </c:extLst>
            </c:dLbl>
            <c:dLbl>
              <c:idx val="1"/>
              <c:layout>
                <c:manualLayout>
                  <c:x val="-5.5865033142547579E-2"/>
                  <c:y val="0.15290016452185456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C5E-4E60-A054-3D6C42FA2B82}"/>
                </c:ext>
              </c:extLst>
            </c:dLbl>
            <c:dLbl>
              <c:idx val="2"/>
              <c:layout>
                <c:manualLayout>
                  <c:x val="-9.7763712863403088E-2"/>
                  <c:y val="0.1216960493133129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C5E-4E60-A054-3D6C42FA2B82}"/>
                </c:ext>
              </c:extLst>
            </c:dLbl>
            <c:dLbl>
              <c:idx val="3"/>
              <c:layout>
                <c:manualLayout>
                  <c:x val="-0.19018268215557751"/>
                  <c:y val="9.9853168667333556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C5E-4E60-A054-3D6C42FA2B82}"/>
                </c:ext>
              </c:extLst>
            </c:dLbl>
            <c:dLbl>
              <c:idx val="4"/>
              <c:layout>
                <c:manualLayout>
                  <c:x val="-0.20246950366188191"/>
                  <c:y val="5.6167407375375185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C5E-4E60-A054-3D6C42FA2B82}"/>
                </c:ext>
              </c:extLst>
            </c:dLbl>
            <c:dLbl>
              <c:idx val="5"/>
              <c:layout>
                <c:manualLayout>
                  <c:x val="-0.24059641934526987"/>
                  <c:y val="-4.6806172812812713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564226535901582"/>
                      <c:h val="0.1399467711848915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DC5E-4E60-A054-3D6C42FA2B82}"/>
                </c:ext>
              </c:extLst>
            </c:dLbl>
            <c:dLbl>
              <c:idx val="6"/>
              <c:layout>
                <c:manualLayout>
                  <c:x val="-0.22673642803309441"/>
                  <c:y val="-0.16538181060527138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DC5E-4E60-A054-3D6C42FA2B82}"/>
                </c:ext>
              </c:extLst>
            </c:dLbl>
            <c:dLbl>
              <c:idx val="7"/>
              <c:layout>
                <c:manualLayout>
                  <c:x val="-0.10982544246352151"/>
                  <c:y val="-0.2028267488555215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DC5E-4E60-A054-3D6C42FA2B82}"/>
                </c:ext>
              </c:extLst>
            </c:dLbl>
            <c:dLbl>
              <c:idx val="8"/>
              <c:layout>
                <c:manualLayout>
                  <c:x val="-4.9558273782919693E-3"/>
                  <c:y val="-0.19970633733466733"/>
                </c:manualLayout>
              </c:layout>
              <c:tx>
                <c:rich>
                  <a:bodyPr/>
                  <a:lstStyle/>
                  <a:p>
                    <a:fld id="{C4B08DEC-49FD-49C9-8953-8243784C8F35}" type="CATEGORYNAME">
                      <a:rPr lang="en-US"/>
                      <a:pPr/>
                      <a:t>[CATEGORY NAME]</a:t>
                    </a:fld>
                    <a:r>
                      <a:rPr lang="en-US" baseline="0" dirty="0"/>
                      <a:t>
&lt;1%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1-DC5E-4E60-A054-3D6C42FA2B82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'CRC Graphs'!$AI$42:$AI$50</c:f>
              <c:strCache>
                <c:ptCount val="9"/>
                <c:pt idx="0">
                  <c:v>Liver</c:v>
                </c:pt>
                <c:pt idx="1">
                  <c:v>Other</c:v>
                </c:pt>
                <c:pt idx="2">
                  <c:v>Lung</c:v>
                </c:pt>
                <c:pt idx="3">
                  <c:v>Lymph Nodes</c:v>
                </c:pt>
                <c:pt idx="4">
                  <c:v>Bone</c:v>
                </c:pt>
                <c:pt idx="5">
                  <c:v>Subcutaneous Tissue</c:v>
                </c:pt>
                <c:pt idx="6">
                  <c:v>Adrenal</c:v>
                </c:pt>
                <c:pt idx="7">
                  <c:v>Brain</c:v>
                </c:pt>
                <c:pt idx="8">
                  <c:v>Pleura</c:v>
                </c:pt>
              </c:strCache>
            </c:strRef>
          </c:cat>
          <c:val>
            <c:numRef>
              <c:f>'CRC Graphs'!$AJ$42:$AJ$50</c:f>
              <c:numCache>
                <c:formatCode>General</c:formatCode>
                <c:ptCount val="9"/>
                <c:pt idx="0">
                  <c:v>548</c:v>
                </c:pt>
                <c:pt idx="1">
                  <c:v>178</c:v>
                </c:pt>
                <c:pt idx="2">
                  <c:v>139</c:v>
                </c:pt>
                <c:pt idx="3">
                  <c:v>86</c:v>
                </c:pt>
                <c:pt idx="4">
                  <c:v>26</c:v>
                </c:pt>
                <c:pt idx="5">
                  <c:v>23</c:v>
                </c:pt>
                <c:pt idx="6">
                  <c:v>11</c:v>
                </c:pt>
                <c:pt idx="7">
                  <c:v>6</c:v>
                </c:pt>
                <c:pt idx="8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DC5E-4E60-A054-3D6C42FA2B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308"/>
        <c:holeSize val="52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4B9D32-B085-D44D-9AD0-8C5A85A1FFFA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DD8C19-9B9F-2349-B2BA-80B1BD74F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870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8813" y="1155700"/>
            <a:ext cx="55403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0E9D6-395A-734A-B08B-48BBFE76C6BB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7988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8813" y="1155700"/>
            <a:ext cx="55403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0E9D6-395A-734A-B08B-48BBFE76C6B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7990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8813" y="1155700"/>
            <a:ext cx="55403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0E9D6-395A-734A-B08B-48BBFE76C6B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553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8813" y="1155700"/>
            <a:ext cx="55403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0E9D6-395A-734A-B08B-48BBFE76C6BB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824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6859392" y="4608378"/>
            <a:ext cx="198213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solidFill>
                  <a:schemeClr val="tx1"/>
                </a:solidFill>
              </a:rPr>
              <a:t>© American</a:t>
            </a:r>
            <a:r>
              <a:rPr lang="en-US" sz="700" baseline="0" dirty="0">
                <a:solidFill>
                  <a:schemeClr val="tx1"/>
                </a:solidFill>
              </a:rPr>
              <a:t> Association for Cancer Research</a:t>
            </a:r>
            <a:endParaRPr lang="en-US" sz="700" dirty="0">
              <a:solidFill>
                <a:schemeClr val="tx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33BB1BC-14A2-0ADC-C1ED-9B759E754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809" y="1590907"/>
            <a:ext cx="5802972" cy="2847277"/>
          </a:xfrm>
          <a:prstGeom prst="rect">
            <a:avLst/>
          </a:prstGeom>
        </p:spPr>
        <p:txBody>
          <a:bodyPr anchor="ctr"/>
          <a:lstStyle>
            <a:lvl1pPr>
              <a:lnSpc>
                <a:spcPts val="3580"/>
              </a:lnSpc>
              <a:defRPr sz="3800" b="1" i="0" spc="-5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78375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rectangular object with black text&#10;&#10;Description automatically generated">
            <a:extLst>
              <a:ext uri="{FF2B5EF4-FFF2-40B4-BE49-F238E27FC236}">
                <a16:creationId xmlns:a16="http://schemas.microsoft.com/office/drawing/2014/main" id="{99355910-8A27-D716-9F52-7488AF97AB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979" y="15380"/>
            <a:ext cx="5802972" cy="712236"/>
          </a:xfrm>
          <a:prstGeom prst="rect">
            <a:avLst/>
          </a:prstGeom>
        </p:spPr>
        <p:txBody>
          <a:bodyPr anchor="b"/>
          <a:lstStyle>
            <a:lvl1pPr>
              <a:lnSpc>
                <a:spcPts val="2180"/>
              </a:lnSpc>
              <a:defRPr sz="2400" b="1" i="0" spc="-5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14413"/>
            <a:ext cx="8229600" cy="3394472"/>
          </a:xfrm>
          <a:prstGeom prst="rect">
            <a:avLst/>
          </a:prstGeom>
        </p:spPr>
        <p:txBody>
          <a:bodyPr/>
          <a:lstStyle>
            <a:lvl4pPr marL="1600200" indent="-228600">
              <a:buSzPct val="100000"/>
              <a:buFont typeface="Courier New"/>
              <a:buChar char="o"/>
              <a:defRPr/>
            </a:lvl4pPr>
            <a:lvl5pPr marL="2057400" indent="-228600">
              <a:buSzPct val="100000"/>
              <a:buFont typeface="Lucida Grande"/>
              <a:buChar char="-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6959600" y="4886325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A0103E2-6014-4546-822A-A2CA243E24C6}" type="slidenum">
              <a:rPr lang="en-US" sz="1000" smtClean="0">
                <a:solidFill>
                  <a:srgbClr val="000000"/>
                </a:solidFill>
              </a:rPr>
              <a:pPr/>
              <a:t>‹#›</a:t>
            </a:fld>
            <a:endParaRPr lang="en-US" sz="1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holding a tablet&#10;&#10;Description automatically generated">
            <a:extLst>
              <a:ext uri="{FF2B5EF4-FFF2-40B4-BE49-F238E27FC236}">
                <a16:creationId xmlns:a16="http://schemas.microsoft.com/office/drawing/2014/main" id="{E0E393CD-789A-C17F-AB3B-00A410323B1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05DBD9-8567-083F-C444-64F1841E6D2C}"/>
              </a:ext>
            </a:extLst>
          </p:cNvPr>
          <p:cNvSpPr txBox="1"/>
          <p:nvPr userDrawn="1"/>
        </p:nvSpPr>
        <p:spPr>
          <a:xfrm>
            <a:off x="6859392" y="4608378"/>
            <a:ext cx="198213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solidFill>
                  <a:schemeClr val="tx1"/>
                </a:solidFill>
              </a:rPr>
              <a:t>© American</a:t>
            </a:r>
            <a:r>
              <a:rPr lang="en-US" sz="700" baseline="0" dirty="0">
                <a:solidFill>
                  <a:schemeClr val="tx1"/>
                </a:solidFill>
              </a:rPr>
              <a:t> Association for Cancer Research</a:t>
            </a:r>
            <a:endParaRPr lang="en-US" sz="7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9" r:id="rId1"/>
    <p:sldLayoutId id="2147493457" r:id="rId2"/>
  </p:sldLayoutIdLst>
  <p:txStyles>
    <p:titleStyle>
      <a:lvl1pPr algn="l" defTabSz="457200" rtl="0" eaLnBrk="1" latinLnBrk="0" hangingPunct="1">
        <a:spcBef>
          <a:spcPct val="0"/>
        </a:spcBef>
        <a:buNone/>
        <a:defRPr sz="2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1"/>
        </a:buClr>
        <a:buSzPct val="100000"/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1"/>
        </a:buClr>
        <a:buSzPct val="100000"/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1"/>
        </a:buClr>
        <a:buSzPct val="100000"/>
        <a:buFont typeface="Lucida Grande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1"/>
        </a:buClr>
        <a:buSzPct val="150000"/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1"/>
        </a:buClr>
        <a:buSzPct val="150000"/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6.jpeg"/><Relationship Id="rId7" Type="http://schemas.openxmlformats.org/officeDocument/2006/relationships/image" Target="../media/image18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scopubs.org/doi/full/10.1200/PO.17.00011" TargetMode="External"/><Relationship Id="rId5" Type="http://schemas.openxmlformats.org/officeDocument/2006/relationships/hyperlink" Target="https://www.oncokb.org/actionableGenes#sections=Tx&amp;tumorType=Colorectal%20Cancer" TargetMode="Externa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ynapse.org/#!Synapse:syn39802575" TargetMode="External"/><Relationship Id="rId7" Type="http://schemas.openxmlformats.org/officeDocument/2006/relationships/image" Target="../media/image22.png"/><Relationship Id="rId2" Type="http://schemas.openxmlformats.org/officeDocument/2006/relationships/hyperlink" Target="https://www.synapse.org/#!Synapse:syn39802591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hyperlink" Target="https://www.aacr.org/professionals/research/aacr-project-genie/bpc/the-biopharma-collaborative-bpc/bpc-former-members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PRISSMM@mskcc.org" TargetMode="External"/><Relationship Id="rId2" Type="http://schemas.openxmlformats.org/officeDocument/2006/relationships/hyperlink" Target="https://www.synapse.org/#!Synapse:syn39433168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D742B-70FE-2D36-4BC7-949F7DC15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3600" cap="all" dirty="0">
                <a:ea typeface="+mn-lt"/>
                <a:cs typeface="+mn-lt"/>
              </a:rPr>
              <a:t>GENIE BPC CRC 2.0-public</a:t>
            </a:r>
            <a:br>
              <a:rPr lang="en-US" sz="3600" cap="all" dirty="0">
                <a:ea typeface="+mn-lt"/>
                <a:cs typeface="+mn-lt"/>
              </a:rPr>
            </a:br>
            <a:br>
              <a:rPr lang="en-US" sz="3600" cap="all" dirty="0">
                <a:ea typeface="+mn-lt"/>
                <a:cs typeface="+mn-lt"/>
              </a:rPr>
            </a:br>
            <a:r>
              <a:rPr lang="en-US" sz="3600" cap="all" dirty="0">
                <a:ea typeface="+mn-lt"/>
                <a:cs typeface="+mn-lt"/>
              </a:rPr>
              <a:t>Overview</a:t>
            </a:r>
            <a:br>
              <a:rPr lang="en-US" dirty="0"/>
            </a:br>
            <a:br>
              <a:rPr lang="en-US" dirty="0"/>
            </a:br>
            <a:r>
              <a:rPr lang="en-US" sz="2000" b="1" spc="100" dirty="0">
                <a:ea typeface="+mn-lt"/>
                <a:cs typeface="+mn-lt"/>
              </a:rPr>
              <a:t>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118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52F1D-5EB1-5B99-06A8-BA753840F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-US" b="1" dirty="0">
                <a:cs typeface="Arial"/>
              </a:rPr>
              <a:t>Clinically Actionable Genes CRC 2.0-public</a:t>
            </a:r>
            <a:endParaRPr lang="en-US" b="1" dirty="0"/>
          </a:p>
        </p:txBody>
      </p:sp>
      <p:pic>
        <p:nvPicPr>
          <p:cNvPr id="11" name="Content Placeholder 10" descr="A picture containing timeline&#10;&#10;Description automatically generated">
            <a:extLst>
              <a:ext uri="{FF2B5EF4-FFF2-40B4-BE49-F238E27FC236}">
                <a16:creationId xmlns:a16="http://schemas.microsoft.com/office/drawing/2014/main" id="{B8DF2837-8B57-0D8C-032C-54AE2DCEC3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122" y="1345841"/>
            <a:ext cx="8943755" cy="3045854"/>
          </a:xfr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995A9F94-B153-8082-0847-E7A1FE289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845" y="4275909"/>
            <a:ext cx="625565" cy="26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1F14EA45-C3AE-6DE6-1CDD-EBD2B53D7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792" y="4272310"/>
            <a:ext cx="1085419" cy="342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4CCA0F12-0C33-4C2E-7FE3-A178178335E1}"/>
              </a:ext>
            </a:extLst>
          </p:cNvPr>
          <p:cNvSpPr txBox="1"/>
          <p:nvPr/>
        </p:nvSpPr>
        <p:spPr>
          <a:xfrm>
            <a:off x="7255274" y="3814244"/>
            <a:ext cx="930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hlinkClick r:id="rId5"/>
              </a:rPr>
              <a:t>Actionable Genes</a:t>
            </a:r>
            <a:endParaRPr lang="en-US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C90BAA-B148-2379-87C2-3D7B9AB7ED3A}"/>
              </a:ext>
            </a:extLst>
          </p:cNvPr>
          <p:cNvSpPr txBox="1"/>
          <p:nvPr/>
        </p:nvSpPr>
        <p:spPr>
          <a:xfrm>
            <a:off x="7034441" y="4614830"/>
            <a:ext cx="21853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u="sng" dirty="0">
                <a:solidFill>
                  <a:srgbClr val="FFFFFF"/>
                </a:solidFill>
                <a:effectLst/>
                <a:latin typeface="Gotham Medium"/>
                <a:hlinkClick r:id="rId6"/>
              </a:rPr>
              <a:t>Chakravarty et al., JCO PO 2017</a:t>
            </a:r>
            <a:r>
              <a:rPr lang="en-US" sz="1200" b="0" i="0" dirty="0">
                <a:solidFill>
                  <a:srgbClr val="FFFFFF"/>
                </a:solidFill>
                <a:effectLst/>
                <a:latin typeface="Gotham Book"/>
              </a:rPr>
              <a:t>.</a:t>
            </a:r>
            <a:endParaRPr lang="en-US" sz="1200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545CAA3-ED9E-FC8F-EC7C-60960A68F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366" y="3900369"/>
            <a:ext cx="858147" cy="276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E27168-31C4-9A08-21EB-BF1C75F674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81" y="4620533"/>
            <a:ext cx="4696357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1625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5AF9B-0364-84BC-8296-2E3B1B4D5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BPC CRC 2.0-public:</a:t>
            </a:r>
            <a:br>
              <a:rPr lang="en-US" b="1" dirty="0"/>
            </a:br>
            <a:r>
              <a:rPr lang="en-US" b="1" dirty="0"/>
              <a:t>Complete Treatment Histories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A2205F-D72E-FCB7-6D44-39B3FFA77143}"/>
              </a:ext>
            </a:extLst>
          </p:cNvPr>
          <p:cNvSpPr txBox="1"/>
          <p:nvPr/>
        </p:nvSpPr>
        <p:spPr>
          <a:xfrm>
            <a:off x="400979" y="950784"/>
            <a:ext cx="3156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Number of cancer-directed drug regimens curated for each patient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CA40BB65-5C91-2212-DD1D-9723880D1DC0}"/>
              </a:ext>
            </a:extLst>
          </p:cNvPr>
          <p:cNvSpPr txBox="1"/>
          <p:nvPr/>
        </p:nvSpPr>
        <p:spPr>
          <a:xfrm>
            <a:off x="4474132" y="880174"/>
            <a:ext cx="16825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Treatments by Patient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DBC46BA-A59A-A60E-13BB-5D116F7507A5}"/>
              </a:ext>
            </a:extLst>
          </p:cNvPr>
          <p:cNvSpPr/>
          <p:nvPr/>
        </p:nvSpPr>
        <p:spPr>
          <a:xfrm>
            <a:off x="4194093" y="2866021"/>
            <a:ext cx="1402080" cy="203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201AA239-8FF3-2E47-624A-A164A0DAAF4A}"/>
              </a:ext>
            </a:extLst>
          </p:cNvPr>
          <p:cNvSpPr txBox="1"/>
          <p:nvPr/>
        </p:nvSpPr>
        <p:spPr>
          <a:xfrm>
            <a:off x="6406347" y="883306"/>
            <a:ext cx="28245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Treatments by Sample (pre- and post-)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2C9F97-BE31-E96C-8F3A-17EC716574FB}"/>
              </a:ext>
            </a:extLst>
          </p:cNvPr>
          <p:cNvSpPr txBox="1"/>
          <p:nvPr/>
        </p:nvSpPr>
        <p:spPr>
          <a:xfrm>
            <a:off x="338989" y="2852307"/>
            <a:ext cx="39134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Cancer-directed Drug Regimens ​(Includes regimens ever received for CRC irrespective of line or stage)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D515D9D-DA44-F4E9-CB57-FB6ED0C9271D}"/>
              </a:ext>
            </a:extLst>
          </p:cNvPr>
          <p:cNvGraphicFramePr>
            <a:graphicFrameLocks noGrp="1"/>
          </p:cNvGraphicFramePr>
          <p:nvPr/>
        </p:nvGraphicFramePr>
        <p:xfrm>
          <a:off x="400979" y="3332277"/>
          <a:ext cx="3572627" cy="1257300"/>
        </p:xfrm>
        <a:graphic>
          <a:graphicData uri="http://schemas.openxmlformats.org/drawingml/2006/table">
            <a:tbl>
              <a:tblPr/>
              <a:tblGrid>
                <a:gridCol w="2587393">
                  <a:extLst>
                    <a:ext uri="{9D8B030D-6E8A-4147-A177-3AD203B41FA5}">
                      <a16:colId xmlns:a16="http://schemas.microsoft.com/office/drawing/2014/main" val="1532818603"/>
                    </a:ext>
                  </a:extLst>
                </a:gridCol>
                <a:gridCol w="985234">
                  <a:extLst>
                    <a:ext uri="{9D8B030D-6E8A-4147-A177-3AD203B41FA5}">
                      <a16:colId xmlns:a16="http://schemas.microsoft.com/office/drawing/2014/main" val="3671409987"/>
                    </a:ext>
                  </a:extLst>
                </a:gridCol>
              </a:tblGrid>
              <a:tr h="191478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050" b="1" i="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Regimen</a:t>
                      </a:r>
                      <a:r>
                        <a:rPr lang="en-US" sz="1050" b="1" i="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sz="1050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b">
                    <a:lnL w="150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0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0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50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0B84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050" b="1" i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# of patients</a:t>
                      </a:r>
                      <a:r>
                        <a:rPr lang="en-US" sz="1050" b="1" i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sz="105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b">
                    <a:lnL w="150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0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0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50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0B8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337644"/>
                  </a:ext>
                </a:extLst>
              </a:tr>
              <a:tr h="191478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050" b="0" i="0" dirty="0">
                          <a:solidFill>
                            <a:srgbClr val="000000"/>
                          </a:solidFill>
                          <a:effectLst/>
                        </a:rPr>
                        <a:t>FOLFOX</a:t>
                      </a:r>
                    </a:p>
                  </a:txBody>
                  <a:tcPr anchor="ctr">
                    <a:lnL w="150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0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50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0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6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050" b="0" i="0" dirty="0">
                          <a:solidFill>
                            <a:srgbClr val="000000"/>
                          </a:solidFill>
                          <a:effectLst/>
                        </a:rPr>
                        <a:t>1172</a:t>
                      </a:r>
                    </a:p>
                  </a:txBody>
                  <a:tcPr anchor="ctr">
                    <a:lnL w="150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0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508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0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6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3586514"/>
                  </a:ext>
                </a:extLst>
              </a:tr>
              <a:tr h="191478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050" b="0" i="0" dirty="0">
                          <a:solidFill>
                            <a:srgbClr val="000000"/>
                          </a:solidFill>
                          <a:effectLst/>
                        </a:rPr>
                        <a:t>FOLFOX + Bevacizumab</a:t>
                      </a:r>
                    </a:p>
                  </a:txBody>
                  <a:tcPr anchor="ctr">
                    <a:lnL w="150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0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0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0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6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05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702</a:t>
                      </a:r>
                      <a:endParaRPr lang="en-US" sz="105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50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0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0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0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6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5293218"/>
                  </a:ext>
                </a:extLst>
              </a:tr>
              <a:tr h="191478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050" b="0" i="0" dirty="0">
                          <a:solidFill>
                            <a:srgbClr val="000000"/>
                          </a:solidFill>
                          <a:effectLst/>
                        </a:rPr>
                        <a:t>FOLFIRI</a:t>
                      </a:r>
                    </a:p>
                  </a:txBody>
                  <a:tcPr anchor="ctr">
                    <a:lnL w="150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0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0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0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3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050" b="0" i="0" dirty="0">
                          <a:solidFill>
                            <a:srgbClr val="000000"/>
                          </a:solidFill>
                          <a:effectLst/>
                        </a:rPr>
                        <a:t>853</a:t>
                      </a:r>
                    </a:p>
                  </a:txBody>
                  <a:tcPr anchor="ctr">
                    <a:lnL w="150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0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0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0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3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0383502"/>
                  </a:ext>
                </a:extLst>
              </a:tr>
              <a:tr h="206104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050" b="0" i="0" dirty="0">
                          <a:solidFill>
                            <a:srgbClr val="000000"/>
                          </a:solidFill>
                          <a:effectLst/>
                        </a:rPr>
                        <a:t>FOLFIRI + Bevacizumab</a:t>
                      </a:r>
                    </a:p>
                  </a:txBody>
                  <a:tcPr anchor="ctr">
                    <a:lnL w="150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0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0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0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3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050" b="0" i="0" dirty="0">
                          <a:solidFill>
                            <a:srgbClr val="000000"/>
                          </a:solidFill>
                          <a:effectLst/>
                        </a:rPr>
                        <a:t>665</a:t>
                      </a:r>
                    </a:p>
                  </a:txBody>
                  <a:tcPr anchor="ctr">
                    <a:lnL w="150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0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0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0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3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8077837"/>
                  </a:ext>
                </a:extLst>
              </a:tr>
            </a:tbl>
          </a:graphicData>
        </a:graphic>
      </p:graphicFrame>
      <p:sp>
        <p:nvSpPr>
          <p:cNvPr id="11" name="Rectangle 1">
            <a:extLst>
              <a:ext uri="{FF2B5EF4-FFF2-40B4-BE49-F238E27FC236}">
                <a16:creationId xmlns:a16="http://schemas.microsoft.com/office/drawing/2014/main" id="{7C895F38-F14B-DB3A-951B-B28AC4EB89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121" y="159299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B664C6-09F1-7A14-3339-F9132CB495D7}"/>
              </a:ext>
            </a:extLst>
          </p:cNvPr>
          <p:cNvSpPr txBox="1"/>
          <p:nvPr/>
        </p:nvSpPr>
        <p:spPr>
          <a:xfrm>
            <a:off x="4474132" y="3320377"/>
            <a:ext cx="430357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Individual regimens can be calculated from the raw data found </a:t>
            </a:r>
            <a:r>
              <a:rPr lang="en-US" sz="1400" dirty="0">
                <a:hlinkClick r:id="rId2"/>
              </a:rPr>
              <a:t>here</a:t>
            </a:r>
            <a:r>
              <a:rPr lang="en-US" sz="1400" dirty="0"/>
              <a:t> on Synapse</a:t>
            </a:r>
          </a:p>
          <a:p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Treatment history for non-index cancers can be found </a:t>
            </a:r>
            <a:r>
              <a:rPr lang="en-US" sz="1400" dirty="0">
                <a:hlinkClick r:id="rId3"/>
              </a:rPr>
              <a:t>here</a:t>
            </a:r>
            <a:r>
              <a:rPr lang="en-US" sz="1400" dirty="0"/>
              <a:t> on Synapse</a:t>
            </a:r>
          </a:p>
        </p:txBody>
      </p:sp>
      <p:pic>
        <p:nvPicPr>
          <p:cNvPr id="15" name="Content Placeholder 4">
            <a:extLst>
              <a:ext uri="{FF2B5EF4-FFF2-40B4-BE49-F238E27FC236}">
                <a16:creationId xmlns:a16="http://schemas.microsoft.com/office/drawing/2014/main" id="{BEBE185A-5299-E0BC-2BBE-6CD69EB2D6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1121" y="1514049"/>
            <a:ext cx="3316404" cy="1137695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E4D117C-DE47-7534-22EE-F8CB609AF673}"/>
              </a:ext>
            </a:extLst>
          </p:cNvPr>
          <p:cNvSpPr txBox="1"/>
          <p:nvPr/>
        </p:nvSpPr>
        <p:spPr>
          <a:xfrm>
            <a:off x="-23812" y="4655344"/>
            <a:ext cx="6072186" cy="5386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i="1" dirty="0">
                <a:latin typeface="Segoe UI"/>
                <a:cs typeface="Segoe UI"/>
              </a:rPr>
              <a:t>*CRC 2.0-public release ©2022 American Association for Cancer Research Project GENIE™</a:t>
            </a:r>
            <a:endParaRPr lang="en-US" sz="1100" dirty="0">
              <a:ea typeface="+mn-lt"/>
              <a:cs typeface="+mn-lt"/>
            </a:endParaRPr>
          </a:p>
          <a:p>
            <a:pPr algn="l"/>
            <a:endParaRPr lang="en-US" dirty="0">
              <a:cs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665B0C7-1B67-D170-DC04-2E8B247F52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8977" y="1240803"/>
            <a:ext cx="2231290" cy="18284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6528960-C1A4-6D82-9598-FF97968C7E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5626" y="1243856"/>
            <a:ext cx="2295460" cy="18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9290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AAE51B-F252-18D5-3221-77461DD9E9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57" b="20092"/>
          <a:stretch/>
        </p:blipFill>
        <p:spPr>
          <a:xfrm>
            <a:off x="487253" y="1242288"/>
            <a:ext cx="8546976" cy="32512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3B2610-50F3-9246-ADA2-B413F0698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978" y="15380"/>
            <a:ext cx="5969341" cy="712236"/>
          </a:xfrm>
        </p:spPr>
        <p:txBody>
          <a:bodyPr/>
          <a:lstStyle/>
          <a:p>
            <a:r>
              <a:rPr lang="en-US" b="1" dirty="0"/>
              <a:t>BPC CRC 2.0-public:</a:t>
            </a:r>
            <a:br>
              <a:rPr lang="en-US" b="1" dirty="0"/>
            </a:br>
            <a:r>
              <a:rPr lang="en-US" b="1" dirty="0"/>
              <a:t>Comprehensive Patient View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34B2643-7708-90B2-2628-4A41BDE33FEA}"/>
              </a:ext>
            </a:extLst>
          </p:cNvPr>
          <p:cNvCxnSpPr/>
          <p:nvPr/>
        </p:nvCxnSpPr>
        <p:spPr>
          <a:xfrm>
            <a:off x="1991083" y="1125837"/>
            <a:ext cx="422476" cy="288502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" name="Callout: Line 2">
            <a:extLst>
              <a:ext uri="{FF2B5EF4-FFF2-40B4-BE49-F238E27FC236}">
                <a16:creationId xmlns:a16="http://schemas.microsoft.com/office/drawing/2014/main" id="{D8080A85-9406-7EFE-C167-60B8A66B11E3}"/>
              </a:ext>
            </a:extLst>
          </p:cNvPr>
          <p:cNvSpPr/>
          <p:nvPr/>
        </p:nvSpPr>
        <p:spPr>
          <a:xfrm>
            <a:off x="583922" y="875088"/>
            <a:ext cx="1461752" cy="321264"/>
          </a:xfrm>
          <a:prstGeom prst="borderCallout1">
            <a:avLst>
              <a:gd name="adj1" fmla="val 78912"/>
              <a:gd name="adj2" fmla="val 95699"/>
              <a:gd name="adj3" fmla="val 159143"/>
              <a:gd name="adj4" fmla="val 121881"/>
            </a:avLst>
          </a:prstGeom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Sample Patient</a:t>
            </a:r>
          </a:p>
        </p:txBody>
      </p:sp>
      <p:cxnSp>
        <p:nvCxnSpPr>
          <p:cNvPr id="6" name="Connector: Elbow 5">
            <a:extLst>
              <a:ext uri="{FF2B5EF4-FFF2-40B4-BE49-F238E27FC236}">
                <a16:creationId xmlns:a16="http://schemas.microsoft.com/office/drawing/2014/main" id="{D6CCDDDC-295E-B6C4-EEBA-9987ACED2206}"/>
              </a:ext>
            </a:extLst>
          </p:cNvPr>
          <p:cNvCxnSpPr>
            <a:cxnSpLocks/>
            <a:endCxn id="7" idx="1"/>
          </p:cNvCxnSpPr>
          <p:nvPr/>
        </p:nvCxnSpPr>
        <p:spPr>
          <a:xfrm rot="16200000" flipV="1">
            <a:off x="109509" y="4256137"/>
            <a:ext cx="809060" cy="178719"/>
          </a:xfrm>
          <a:prstGeom prst="bentConnector4">
            <a:avLst>
              <a:gd name="adj1" fmla="val 1026"/>
              <a:gd name="adj2" fmla="val 227910"/>
            </a:avLst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AD022FC-D788-62B2-93AB-5FD48FAE887F}"/>
              </a:ext>
            </a:extLst>
          </p:cNvPr>
          <p:cNvSpPr/>
          <p:nvPr/>
        </p:nvSpPr>
        <p:spPr>
          <a:xfrm>
            <a:off x="424679" y="3885504"/>
            <a:ext cx="997918" cy="110925"/>
          </a:xfrm>
          <a:prstGeom prst="roundRect">
            <a:avLst/>
          </a:prstGeom>
          <a:noFill/>
          <a:ln/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EAE8309-575E-97FA-00D0-09740BEBC802}"/>
              </a:ext>
            </a:extLst>
          </p:cNvPr>
          <p:cNvSpPr/>
          <p:nvPr/>
        </p:nvSpPr>
        <p:spPr>
          <a:xfrm>
            <a:off x="427442" y="4117750"/>
            <a:ext cx="995155" cy="121360"/>
          </a:xfrm>
          <a:prstGeom prst="roundRect">
            <a:avLst/>
          </a:prstGeom>
          <a:noFill/>
          <a:ln/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1674428-F2CF-7317-DC73-D7D3ABE070EE}"/>
              </a:ext>
            </a:extLst>
          </p:cNvPr>
          <p:cNvSpPr/>
          <p:nvPr/>
        </p:nvSpPr>
        <p:spPr>
          <a:xfrm>
            <a:off x="427442" y="3996429"/>
            <a:ext cx="995155" cy="112638"/>
          </a:xfrm>
          <a:prstGeom prst="roundRect">
            <a:avLst/>
          </a:prstGeom>
          <a:noFill/>
          <a:ln/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55D0661F-E155-E908-F99C-9D4042596101}"/>
              </a:ext>
            </a:extLst>
          </p:cNvPr>
          <p:cNvCxnSpPr>
            <a:cxnSpLocks/>
            <a:endCxn id="9" idx="1"/>
          </p:cNvCxnSpPr>
          <p:nvPr/>
        </p:nvCxnSpPr>
        <p:spPr>
          <a:xfrm rot="16200000" flipV="1">
            <a:off x="263603" y="4216587"/>
            <a:ext cx="413954" cy="86275"/>
          </a:xfrm>
          <a:prstGeom prst="bentConnector4">
            <a:avLst>
              <a:gd name="adj1" fmla="val 1985"/>
              <a:gd name="adj2" fmla="val 507336"/>
            </a:avLst>
          </a:prstGeom>
          <a:ln>
            <a:tailEnd type="triangle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A1E5CC8-5BA9-0E35-A2B9-2032196BC4F5}"/>
              </a:ext>
            </a:extLst>
          </p:cNvPr>
          <p:cNvSpPr txBox="1"/>
          <p:nvPr/>
        </p:nvSpPr>
        <p:spPr>
          <a:xfrm>
            <a:off x="513716" y="4309329"/>
            <a:ext cx="1444113" cy="276999"/>
          </a:xfrm>
          <a:prstGeom prst="rect">
            <a:avLst/>
          </a:prstGeom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cs typeface="Arial"/>
              </a:rPr>
              <a:t>Pathology Reports</a:t>
            </a:r>
          </a:p>
        </p:txBody>
      </p:sp>
      <p:sp>
        <p:nvSpPr>
          <p:cNvPr id="13" name="Callout: Line 12">
            <a:extLst>
              <a:ext uri="{FF2B5EF4-FFF2-40B4-BE49-F238E27FC236}">
                <a16:creationId xmlns:a16="http://schemas.microsoft.com/office/drawing/2014/main" id="{884827BA-A0A0-AC78-B846-9A2F1A2BBD39}"/>
              </a:ext>
            </a:extLst>
          </p:cNvPr>
          <p:cNvSpPr/>
          <p:nvPr/>
        </p:nvSpPr>
        <p:spPr>
          <a:xfrm>
            <a:off x="513716" y="4604462"/>
            <a:ext cx="4167669" cy="226223"/>
          </a:xfrm>
          <a:prstGeom prst="borderCallout1">
            <a:avLst>
              <a:gd name="adj1" fmla="val 49803"/>
              <a:gd name="adj2" fmla="val 570"/>
              <a:gd name="adj3" fmla="val 50681"/>
              <a:gd name="adj4" fmla="val 527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Disease Status by Medical Oncology Note and by Imaging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2A97A25-8396-3D0C-9900-D0940A557440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191069" y="4178430"/>
            <a:ext cx="236373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574A16F8-318A-0373-1F41-29D5DD7C56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9978" y="4703259"/>
            <a:ext cx="4696357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3752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B2610-50F3-9246-ADA2-B413F0698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BPC CRC 2.0-public:</a:t>
            </a:r>
            <a:br>
              <a:rPr lang="en-US" b="1" dirty="0"/>
            </a:br>
            <a:r>
              <a:rPr lang="en-US" b="1" dirty="0"/>
              <a:t>High Quality Clinical Data</a:t>
            </a:r>
          </a:p>
        </p:txBody>
      </p:sp>
      <p:pic>
        <p:nvPicPr>
          <p:cNvPr id="8" name="Picture 7" descr="Chart, histogram&#10;&#10;Description automatically generated">
            <a:extLst>
              <a:ext uri="{FF2B5EF4-FFF2-40B4-BE49-F238E27FC236}">
                <a16:creationId xmlns:a16="http://schemas.microsoft.com/office/drawing/2014/main" id="{C1EDC416-BEE9-9583-594E-529F2CDB49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990"/>
          <a:stretch/>
        </p:blipFill>
        <p:spPr>
          <a:xfrm>
            <a:off x="4438364" y="853372"/>
            <a:ext cx="4000852" cy="3436755"/>
          </a:xfrm>
          <a:prstGeom prst="rect">
            <a:avLst/>
          </a:prstGeom>
        </p:spPr>
      </p:pic>
      <p:pic>
        <p:nvPicPr>
          <p:cNvPr id="12" name="Picture 11" descr="Chart, histogram&#10;&#10;Description automatically generated">
            <a:extLst>
              <a:ext uri="{FF2B5EF4-FFF2-40B4-BE49-F238E27FC236}">
                <a16:creationId xmlns:a16="http://schemas.microsoft.com/office/drawing/2014/main" id="{320DEAE4-DA61-8A62-0F8D-B5696968C5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21" b="13990"/>
          <a:stretch/>
        </p:blipFill>
        <p:spPr>
          <a:xfrm>
            <a:off x="331922" y="853372"/>
            <a:ext cx="3934118" cy="3436755"/>
          </a:xfrm>
          <a:prstGeom prst="rect">
            <a:avLst/>
          </a:prstGeom>
        </p:spPr>
      </p:pic>
      <p:sp>
        <p:nvSpPr>
          <p:cNvPr id="10" name="TextBox 1">
            <a:extLst>
              <a:ext uri="{FF2B5EF4-FFF2-40B4-BE49-F238E27FC236}">
                <a16:creationId xmlns:a16="http://schemas.microsoft.com/office/drawing/2014/main" id="{5A26115C-E3E7-2110-F7B5-B253DB8356C1}"/>
              </a:ext>
            </a:extLst>
          </p:cNvPr>
          <p:cNvSpPr txBox="1"/>
          <p:nvPr/>
        </p:nvSpPr>
        <p:spPr>
          <a:xfrm>
            <a:off x="5740312" y="1565792"/>
            <a:ext cx="2307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PFS-I= </a:t>
            </a:r>
            <a:r>
              <a:rPr lang="en-US" dirty="0">
                <a:solidFill>
                  <a:prstClr val="black"/>
                </a:solidFill>
                <a:latin typeface="Arial"/>
              </a:rPr>
              <a:t>10.3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months 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6366816F-F7C9-BDCD-038B-8052175A84C5}"/>
              </a:ext>
            </a:extLst>
          </p:cNvPr>
          <p:cNvSpPr txBox="1"/>
          <p:nvPr/>
        </p:nvSpPr>
        <p:spPr>
          <a:xfrm>
            <a:off x="1426222" y="1603924"/>
            <a:ext cx="2435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PFS-M= 12.9 months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A63056-EF62-CE72-45BF-EFB540EFF410}"/>
              </a:ext>
            </a:extLst>
          </p:cNvPr>
          <p:cNvSpPr txBox="1"/>
          <p:nvPr/>
        </p:nvSpPr>
        <p:spPr>
          <a:xfrm>
            <a:off x="35234" y="4291471"/>
            <a:ext cx="7066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PFS-M and PSF-I are available by regimen for those regimens containing greater than 10 patients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777450-1C82-54C9-5572-04C3033D3657}"/>
              </a:ext>
            </a:extLst>
          </p:cNvPr>
          <p:cNvSpPr txBox="1"/>
          <p:nvPr/>
        </p:nvSpPr>
        <p:spPr>
          <a:xfrm>
            <a:off x="7505848" y="4408226"/>
            <a:ext cx="1328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* Not adjusted for delayed entry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8A3C79-5BB3-CA17-333D-FCE1ABDEFD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34" y="4666268"/>
            <a:ext cx="4696357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3417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>
            <a:extLst>
              <a:ext uri="{FF2B5EF4-FFF2-40B4-BE49-F238E27FC236}">
                <a16:creationId xmlns:a16="http://schemas.microsoft.com/office/drawing/2014/main" id="{D578F92E-C6C0-4B76-ABD0-DAC0608D8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258" y="190474"/>
            <a:ext cx="4503065" cy="534177"/>
          </a:xfrm>
        </p:spPr>
        <p:txBody>
          <a:bodyPr lIns="68580" tIns="34290" rIns="68580" bIns="34290" anchor="b"/>
          <a:lstStyle/>
          <a:p>
            <a:r>
              <a:rPr lang="en-US" b="1" dirty="0"/>
              <a:t>BPC CRC 2.0-public:</a:t>
            </a:r>
            <a:br>
              <a:rPr lang="en-US" b="1" dirty="0"/>
            </a:br>
            <a:r>
              <a:rPr lang="en-US" b="1" dirty="0"/>
              <a:t>OS by Stage</a:t>
            </a:r>
            <a:endParaRPr lang="en-US" dirty="0"/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A321C215-2A59-6CB3-3838-C9CA2F5382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076" t="-1" r="19639" b="-2600"/>
          <a:stretch/>
        </p:blipFill>
        <p:spPr>
          <a:xfrm>
            <a:off x="136478" y="859599"/>
            <a:ext cx="4244453" cy="38761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4598C7-1913-C9CB-6378-364C331E91F1}"/>
              </a:ext>
            </a:extLst>
          </p:cNvPr>
          <p:cNvSpPr txBox="1"/>
          <p:nvPr/>
        </p:nvSpPr>
        <p:spPr>
          <a:xfrm>
            <a:off x="6086901" y="4597272"/>
            <a:ext cx="27260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*not adjusted for delayed entry</a:t>
            </a: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C2B550D3-A5FC-323C-17D5-1F08C4185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1192" y="921685"/>
            <a:ext cx="1080808" cy="892619"/>
          </a:xfrm>
          <a:prstGeom prst="rect">
            <a:avLst/>
          </a:prstGeom>
        </p:spPr>
      </p:pic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ABC9242F-165C-E2FF-5D15-BBAE78F0BF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96" b="13366"/>
          <a:stretch/>
        </p:blipFill>
        <p:spPr>
          <a:xfrm>
            <a:off x="4571999" y="1071349"/>
            <a:ext cx="4181981" cy="3505345"/>
          </a:xfrm>
          <a:prstGeom prst="rect">
            <a:avLst/>
          </a:prstGeo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7C064FBF-B8BC-1EE4-6651-59DF99FA7DE2}"/>
              </a:ext>
            </a:extLst>
          </p:cNvPr>
          <p:cNvSpPr txBox="1"/>
          <p:nvPr/>
        </p:nvSpPr>
        <p:spPr>
          <a:xfrm>
            <a:off x="6548120" y="1765197"/>
            <a:ext cx="1894268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OS all stages= 62.7 months</a:t>
            </a:r>
            <a:endParaRPr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938A93-4176-77F4-19FE-E8869E6FA9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691466"/>
            <a:ext cx="4696357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6548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b="1" dirty="0">
                <a:latin typeface="+mn-lt"/>
              </a:rPr>
              <a:t>GENIE BPC Acknowledgements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FD87E8A-816B-43DE-BA31-51604F8A5F62}"/>
              </a:ext>
            </a:extLst>
          </p:cNvPr>
          <p:cNvSpPr/>
          <p:nvPr/>
        </p:nvSpPr>
        <p:spPr>
          <a:xfrm>
            <a:off x="6663275" y="1604177"/>
            <a:ext cx="1649731" cy="2089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sz="1000" dirty="0">
                <a:solidFill>
                  <a:prstClr val="black"/>
                </a:solidFill>
              </a:rPr>
              <a:t>Jeremy Warner</a:t>
            </a:r>
          </a:p>
          <a:p>
            <a:pPr defTabSz="685800"/>
            <a:r>
              <a:rPr lang="en-US" sz="1000" dirty="0">
                <a:solidFill>
                  <a:prstClr val="black"/>
                </a:solidFill>
              </a:rPr>
              <a:t>Michele Lenoue-Newton</a:t>
            </a:r>
          </a:p>
          <a:p>
            <a:pPr defTabSz="685800"/>
            <a:r>
              <a:rPr lang="en-US" sz="1000" dirty="0">
                <a:solidFill>
                  <a:prstClr val="black"/>
                </a:solidFill>
              </a:rPr>
              <a:t>Christine Micheel</a:t>
            </a:r>
          </a:p>
          <a:p>
            <a:pPr defTabSz="685800"/>
            <a:r>
              <a:rPr lang="en-US" sz="1000" dirty="0">
                <a:solidFill>
                  <a:prstClr val="black"/>
                </a:solidFill>
              </a:rPr>
              <a:t>Ben Ho Park</a:t>
            </a:r>
          </a:p>
          <a:p>
            <a:pPr defTabSz="685800"/>
            <a:r>
              <a:rPr lang="en-US" sz="1000" dirty="0">
                <a:solidFill>
                  <a:prstClr val="black"/>
                </a:solidFill>
              </a:rPr>
              <a:t>Sanjay Mishra</a:t>
            </a:r>
          </a:p>
          <a:p>
            <a:pPr defTabSz="685800"/>
            <a:r>
              <a:rPr lang="en-US" sz="1000" dirty="0">
                <a:solidFill>
                  <a:prstClr val="black"/>
                </a:solidFill>
              </a:rPr>
              <a:t>Daniel </a:t>
            </a:r>
            <a:r>
              <a:rPr lang="en-US" sz="1000" dirty="0" err="1">
                <a:solidFill>
                  <a:prstClr val="black"/>
                </a:solidFill>
              </a:rPr>
              <a:t>Fabbri</a:t>
            </a:r>
            <a:endParaRPr lang="en-US" sz="1000" dirty="0">
              <a:solidFill>
                <a:prstClr val="black"/>
              </a:solidFill>
            </a:endParaRPr>
          </a:p>
          <a:p>
            <a:pPr defTabSz="685800"/>
            <a:r>
              <a:rPr lang="en-US" sz="1000" dirty="0">
                <a:solidFill>
                  <a:prstClr val="black"/>
                </a:solidFill>
              </a:rPr>
              <a:t>Marilyn Holt</a:t>
            </a:r>
          </a:p>
          <a:p>
            <a:pPr defTabSz="685800"/>
            <a:r>
              <a:rPr lang="en-US" sz="1000" dirty="0">
                <a:solidFill>
                  <a:prstClr val="black"/>
                </a:solidFill>
              </a:rPr>
              <a:t>Neha Jain</a:t>
            </a:r>
          </a:p>
          <a:p>
            <a:pPr defTabSz="685800"/>
            <a:r>
              <a:rPr lang="en-US" sz="1000" dirty="0" err="1">
                <a:solidFill>
                  <a:prstClr val="black"/>
                </a:solidFill>
              </a:rPr>
              <a:t>Protiva</a:t>
            </a:r>
            <a:r>
              <a:rPr lang="en-US" sz="1000" dirty="0">
                <a:solidFill>
                  <a:prstClr val="black"/>
                </a:solidFill>
              </a:rPr>
              <a:t> Rahman</a:t>
            </a:r>
          </a:p>
          <a:p>
            <a:pPr defTabSz="685800"/>
            <a:r>
              <a:rPr lang="en-US" sz="1000" dirty="0">
                <a:solidFill>
                  <a:prstClr val="black"/>
                </a:solidFill>
              </a:rPr>
              <a:t>Li Wen</a:t>
            </a:r>
          </a:p>
          <a:p>
            <a:pPr algn="l" fontAlgn="base"/>
            <a:r>
              <a:rPr lang="en-US" sz="1000" i="0" dirty="0" err="1">
                <a:solidFill>
                  <a:srgbClr val="000000"/>
                </a:solidFill>
                <a:effectLst/>
              </a:rPr>
              <a:t>Yuanchu</a:t>
            </a:r>
            <a:r>
              <a:rPr lang="en-US" sz="1000" i="0" dirty="0">
                <a:solidFill>
                  <a:srgbClr val="000000"/>
                </a:solidFill>
                <a:effectLst/>
              </a:rPr>
              <a:t> James Yang </a:t>
            </a:r>
          </a:p>
          <a:p>
            <a:pPr algn="l" fontAlgn="base"/>
            <a:r>
              <a:rPr lang="en-US" sz="1000" i="0" dirty="0">
                <a:solidFill>
                  <a:srgbClr val="000000"/>
                </a:solidFill>
                <a:effectLst/>
              </a:rPr>
              <a:t>Kate </a:t>
            </a:r>
            <a:r>
              <a:rPr lang="en-US" sz="1000" i="0" dirty="0" err="1">
                <a:solidFill>
                  <a:srgbClr val="000000"/>
                </a:solidFill>
                <a:effectLst/>
              </a:rPr>
              <a:t>Mittendorf</a:t>
            </a:r>
            <a:r>
              <a:rPr lang="en-US" sz="1000" i="0" dirty="0">
                <a:solidFill>
                  <a:srgbClr val="000000"/>
                </a:solidFill>
                <a:effectLst/>
              </a:rPr>
              <a:t> </a:t>
            </a:r>
            <a:r>
              <a:rPr lang="en-US" sz="900" dirty="0">
                <a:solidFill>
                  <a:prstClr val="black"/>
                </a:solidFill>
              </a:rPr>
              <a:t>	</a:t>
            </a:r>
          </a:p>
          <a:p>
            <a:pPr defTabSz="685800"/>
            <a:endParaRPr lang="en-US" sz="975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BEB6D5A-0F0A-41F0-A430-B1AB2A7BE33B}"/>
              </a:ext>
            </a:extLst>
          </p:cNvPr>
          <p:cNvSpPr txBox="1"/>
          <p:nvPr/>
        </p:nvSpPr>
        <p:spPr>
          <a:xfrm>
            <a:off x="783535" y="1731339"/>
            <a:ext cx="20503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000" dirty="0">
                <a:solidFill>
                  <a:prstClr val="black"/>
                </a:solidFill>
              </a:rPr>
              <a:t>Shawn M. Sweeney</a:t>
            </a:r>
          </a:p>
          <a:p>
            <a:pPr defTabSz="685800"/>
            <a:r>
              <a:rPr lang="en-US" sz="1000" dirty="0">
                <a:solidFill>
                  <a:prstClr val="black"/>
                </a:solidFill>
              </a:rPr>
              <a:t>Michael </a:t>
            </a:r>
            <a:r>
              <a:rPr lang="en-US" sz="1000" dirty="0" err="1">
                <a:solidFill>
                  <a:prstClr val="black"/>
                </a:solidFill>
              </a:rPr>
              <a:t>Fiandalo</a:t>
            </a:r>
            <a:endParaRPr lang="en-US" sz="1000" dirty="0">
              <a:solidFill>
                <a:prstClr val="black"/>
              </a:solidFill>
            </a:endParaRPr>
          </a:p>
          <a:p>
            <a:pPr defTabSz="685800"/>
            <a:r>
              <a:rPr lang="en-US" sz="1000" dirty="0">
                <a:solidFill>
                  <a:prstClr val="black"/>
                </a:solidFill>
              </a:rPr>
              <a:t>Jennifer Hoppe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0DA3EC7-F9B8-4C05-808E-18F7165AB11E}"/>
              </a:ext>
            </a:extLst>
          </p:cNvPr>
          <p:cNvSpPr txBox="1"/>
          <p:nvPr/>
        </p:nvSpPr>
        <p:spPr>
          <a:xfrm>
            <a:off x="3125923" y="1680675"/>
            <a:ext cx="1523494" cy="1923604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defTabSz="685800"/>
            <a:r>
              <a:rPr lang="en-US" sz="1000" dirty="0"/>
              <a:t>Gregory Riely</a:t>
            </a:r>
          </a:p>
          <a:p>
            <a:pPr defTabSz="685800"/>
            <a:r>
              <a:rPr lang="en-US" sz="1000" dirty="0"/>
              <a:t>Deb Schrag</a:t>
            </a:r>
            <a:endParaRPr lang="en-US" sz="1000" dirty="0">
              <a:solidFill>
                <a:prstClr val="black"/>
              </a:solidFill>
            </a:endParaRPr>
          </a:p>
          <a:p>
            <a:pPr defTabSz="685800"/>
            <a:r>
              <a:rPr lang="en-US" sz="1000" dirty="0">
                <a:solidFill>
                  <a:prstClr val="black"/>
                </a:solidFill>
              </a:rPr>
              <a:t>Julia Rudolph	</a:t>
            </a:r>
          </a:p>
          <a:p>
            <a:pPr defTabSz="685800"/>
            <a:r>
              <a:rPr lang="en-US" sz="1000" dirty="0"/>
              <a:t>Charles L. Sawyers</a:t>
            </a:r>
            <a:r>
              <a:rPr lang="en-US" sz="1000" b="1" dirty="0"/>
              <a:t>	</a:t>
            </a:r>
          </a:p>
          <a:p>
            <a:pPr defTabSz="685800"/>
            <a:r>
              <a:rPr lang="en-US" sz="1000" dirty="0">
                <a:solidFill>
                  <a:prstClr val="black"/>
                </a:solidFill>
              </a:rPr>
              <a:t>Hira Rizvi</a:t>
            </a:r>
          </a:p>
          <a:p>
            <a:pPr defTabSz="685800"/>
            <a:r>
              <a:rPr lang="en-US" sz="1000" dirty="0">
                <a:solidFill>
                  <a:prstClr val="black"/>
                </a:solidFill>
              </a:rPr>
              <a:t>John Phillip</a:t>
            </a:r>
          </a:p>
          <a:p>
            <a:pPr defTabSz="685800"/>
            <a:r>
              <a:rPr lang="en-US" sz="1000" dirty="0">
                <a:solidFill>
                  <a:prstClr val="black"/>
                </a:solidFill>
              </a:rPr>
              <a:t>Julian Schwartz</a:t>
            </a:r>
          </a:p>
          <a:p>
            <a:pPr defTabSz="685800"/>
            <a:r>
              <a:rPr lang="en-US" sz="1000" dirty="0" err="1"/>
              <a:t>Marufur</a:t>
            </a:r>
            <a:r>
              <a:rPr lang="en-US" sz="1000" dirty="0"/>
              <a:t> Bhuiya	</a:t>
            </a:r>
            <a:endParaRPr lang="en-US" sz="1000" dirty="0">
              <a:cs typeface="Arial"/>
            </a:endParaRPr>
          </a:p>
          <a:p>
            <a:pPr defTabSz="685800"/>
            <a:r>
              <a:rPr lang="en-US" sz="1000" dirty="0">
                <a:solidFill>
                  <a:prstClr val="black"/>
                </a:solidFill>
              </a:rPr>
              <a:t>Stu </a:t>
            </a:r>
            <a:r>
              <a:rPr lang="en-US" sz="1000" dirty="0" err="1">
                <a:solidFill>
                  <a:prstClr val="black"/>
                </a:solidFill>
              </a:rPr>
              <a:t>Gardos</a:t>
            </a:r>
            <a:endParaRPr lang="en-US" sz="1000" dirty="0">
              <a:solidFill>
                <a:prstClr val="black"/>
              </a:solidFill>
            </a:endParaRPr>
          </a:p>
          <a:p>
            <a:pPr defTabSz="685800"/>
            <a:r>
              <a:rPr lang="en-US" sz="1000" dirty="0">
                <a:solidFill>
                  <a:prstClr val="black"/>
                </a:solidFill>
              </a:rPr>
              <a:t>Cynthia Chu</a:t>
            </a:r>
          </a:p>
          <a:p>
            <a:pPr defTabSz="685800"/>
            <a:r>
              <a:rPr lang="en-US" sz="1000" dirty="0">
                <a:solidFill>
                  <a:prstClr val="black"/>
                </a:solidFill>
                <a:cs typeface="Arial"/>
              </a:rPr>
              <a:t>Shirin Pillai</a:t>
            </a:r>
          </a:p>
          <a:p>
            <a:pPr defTabSz="685800"/>
            <a:endParaRPr lang="en-US" sz="1050" dirty="0">
              <a:solidFill>
                <a:prstClr val="black"/>
              </a:solidFill>
              <a:cs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BFC9182-34D1-4C4C-BFA4-B199B7D2EE70}"/>
              </a:ext>
            </a:extLst>
          </p:cNvPr>
          <p:cNvSpPr txBox="1"/>
          <p:nvPr/>
        </p:nvSpPr>
        <p:spPr>
          <a:xfrm>
            <a:off x="4722512" y="1690518"/>
            <a:ext cx="1462580" cy="1146468"/>
          </a:xfrm>
          <a:prstGeom prst="rect">
            <a:avLst/>
          </a:prstGeom>
          <a:noFill/>
        </p:spPr>
        <p:txBody>
          <a:bodyPr wrap="none" lIns="68580" tIns="34290" rIns="68580" bIns="34290" rtlCol="0" anchor="t">
            <a:spAutoFit/>
          </a:bodyPr>
          <a:lstStyle/>
          <a:p>
            <a:pPr defTabSz="685800"/>
            <a:r>
              <a:rPr lang="en-US" sz="1000" dirty="0"/>
              <a:t>Ken Kehl</a:t>
            </a:r>
            <a:endParaRPr lang="en-US" sz="1000" dirty="0">
              <a:cs typeface="Arial"/>
            </a:endParaRPr>
          </a:p>
          <a:p>
            <a:pPr defTabSz="685800"/>
            <a:r>
              <a:rPr lang="en-US" sz="1000" dirty="0"/>
              <a:t>Asha </a:t>
            </a:r>
            <a:r>
              <a:rPr lang="en-US" sz="1000" dirty="0" err="1"/>
              <a:t>Postle</a:t>
            </a:r>
            <a:endParaRPr lang="en-US" sz="1000" dirty="0"/>
          </a:p>
          <a:p>
            <a:pPr defTabSz="685800"/>
            <a:r>
              <a:rPr lang="en-US" sz="1000" dirty="0"/>
              <a:t>Ashley Newcomb</a:t>
            </a:r>
          </a:p>
          <a:p>
            <a:pPr defTabSz="685800"/>
            <a:r>
              <a:rPr lang="en-US" sz="1000" dirty="0">
                <a:solidFill>
                  <a:prstClr val="black"/>
                </a:solidFill>
              </a:rPr>
              <a:t>Kevin Haigis</a:t>
            </a:r>
          </a:p>
          <a:p>
            <a:pPr defTabSz="685800"/>
            <a:r>
              <a:rPr lang="en-US" sz="1000" dirty="0">
                <a:solidFill>
                  <a:prstClr val="black"/>
                </a:solidFill>
              </a:rPr>
              <a:t>John Orechia</a:t>
            </a:r>
          </a:p>
          <a:p>
            <a:pPr defTabSz="685800"/>
            <a:r>
              <a:rPr lang="en-US" sz="1000" dirty="0">
                <a:solidFill>
                  <a:prstClr val="black"/>
                </a:solidFill>
              </a:rPr>
              <a:t>Daniel Quinn</a:t>
            </a:r>
          </a:p>
          <a:p>
            <a:pPr defTabSz="685800"/>
            <a:r>
              <a:rPr lang="en-US" sz="1000" dirty="0">
                <a:solidFill>
                  <a:prstClr val="black"/>
                </a:solidFill>
              </a:rPr>
              <a:t>Simon Arango </a:t>
            </a:r>
            <a:r>
              <a:rPr lang="en-US" sz="1000" dirty="0" err="1">
                <a:solidFill>
                  <a:prstClr val="black"/>
                </a:solidFill>
              </a:rPr>
              <a:t>Baquero</a:t>
            </a:r>
            <a:endParaRPr lang="en-US" sz="1000" dirty="0">
              <a:solidFill>
                <a:prstClr val="black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D7BACFD-57E0-41B1-BF28-ADB40CE622E3}"/>
              </a:ext>
            </a:extLst>
          </p:cNvPr>
          <p:cNvSpPr txBox="1"/>
          <p:nvPr/>
        </p:nvSpPr>
        <p:spPr>
          <a:xfrm>
            <a:off x="878529" y="4216139"/>
            <a:ext cx="1010533" cy="530915"/>
          </a:xfrm>
          <a:prstGeom prst="rect">
            <a:avLst/>
          </a:prstGeom>
          <a:noFill/>
        </p:spPr>
        <p:txBody>
          <a:bodyPr wrap="none" lIns="68580" tIns="34290" rIns="68580" bIns="34290" rtlCol="0" anchor="t">
            <a:spAutoFit/>
          </a:bodyPr>
          <a:lstStyle/>
          <a:p>
            <a:pPr defTabSz="685800"/>
            <a:r>
              <a:rPr lang="en-US" sz="1000" dirty="0" err="1">
                <a:solidFill>
                  <a:prstClr val="black"/>
                </a:solidFill>
              </a:rPr>
              <a:t>Xindi</a:t>
            </a:r>
            <a:r>
              <a:rPr lang="en-US" sz="1000" dirty="0">
                <a:solidFill>
                  <a:prstClr val="black"/>
                </a:solidFill>
              </a:rPr>
              <a:t> Guo</a:t>
            </a:r>
          </a:p>
          <a:p>
            <a:pPr defTabSz="685800"/>
            <a:r>
              <a:rPr lang="en-US" sz="1000" dirty="0"/>
              <a:t>Thomas Yu	</a:t>
            </a:r>
          </a:p>
          <a:p>
            <a:r>
              <a:rPr lang="en-US" sz="1000" dirty="0">
                <a:cs typeface="Arial"/>
              </a:rPr>
              <a:t>Chelsea Nayan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C9C86F5-30CE-4690-A3A3-843EE8405997}"/>
              </a:ext>
            </a:extLst>
          </p:cNvPr>
          <p:cNvSpPr txBox="1"/>
          <p:nvPr/>
        </p:nvSpPr>
        <p:spPr>
          <a:xfrm>
            <a:off x="789767" y="2929240"/>
            <a:ext cx="1608757" cy="857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000" dirty="0">
                <a:solidFill>
                  <a:prstClr val="black"/>
                </a:solidFill>
              </a:rPr>
              <a:t>Niki Schultz</a:t>
            </a:r>
          </a:p>
          <a:p>
            <a:pPr defTabSz="685800"/>
            <a:r>
              <a:rPr lang="en-US" sz="1000" dirty="0"/>
              <a:t>Ben Gross</a:t>
            </a:r>
          </a:p>
          <a:p>
            <a:pPr defTabSz="685800"/>
            <a:r>
              <a:rPr lang="en-US" sz="1000" dirty="0">
                <a:solidFill>
                  <a:prstClr val="black"/>
                </a:solidFill>
              </a:rPr>
              <a:t>Ritika </a:t>
            </a:r>
            <a:r>
              <a:rPr lang="en-US" sz="1000" dirty="0" err="1">
                <a:solidFill>
                  <a:prstClr val="black"/>
                </a:solidFill>
              </a:rPr>
              <a:t>Kundra</a:t>
            </a:r>
            <a:endParaRPr lang="en-US" sz="1000" dirty="0">
              <a:solidFill>
                <a:prstClr val="black"/>
              </a:solidFill>
            </a:endParaRPr>
          </a:p>
          <a:p>
            <a:pPr defTabSz="685800"/>
            <a:r>
              <a:rPr lang="en-US" sz="1000" dirty="0">
                <a:solidFill>
                  <a:prstClr val="black"/>
                </a:solidFill>
              </a:rPr>
              <a:t>Brooke </a:t>
            </a:r>
            <a:r>
              <a:rPr lang="en-US" sz="1000" dirty="0" err="1">
                <a:solidFill>
                  <a:prstClr val="black"/>
                </a:solidFill>
              </a:rPr>
              <a:t>Mastrogiacomo</a:t>
            </a:r>
            <a:endParaRPr lang="en-US" sz="1000" dirty="0">
              <a:solidFill>
                <a:prstClr val="black"/>
              </a:solidFill>
            </a:endParaRPr>
          </a:p>
          <a:p>
            <a:pPr defTabSz="685800"/>
            <a:endParaRPr lang="en-US" sz="975" dirty="0">
              <a:solidFill>
                <a:prstClr val="black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5DA3901-1ECF-4E47-8738-76BB55960129}"/>
              </a:ext>
            </a:extLst>
          </p:cNvPr>
          <p:cNvSpPr txBox="1"/>
          <p:nvPr/>
        </p:nvSpPr>
        <p:spPr>
          <a:xfrm>
            <a:off x="4732500" y="3264913"/>
            <a:ext cx="150233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000" dirty="0">
                <a:solidFill>
                  <a:prstClr val="black"/>
                </a:solidFill>
              </a:rPr>
              <a:t>Philippe Bedard</a:t>
            </a:r>
          </a:p>
          <a:p>
            <a:pPr defTabSz="685800"/>
            <a:r>
              <a:rPr lang="en-US" sz="1000" dirty="0">
                <a:solidFill>
                  <a:prstClr val="black"/>
                </a:solidFill>
              </a:rPr>
              <a:t>Celeste Yu	</a:t>
            </a:r>
          </a:p>
          <a:p>
            <a:pPr defTabSz="685800"/>
            <a:r>
              <a:rPr lang="en-US" sz="1000" dirty="0" err="1">
                <a:solidFill>
                  <a:prstClr val="black"/>
                </a:solidFill>
              </a:rPr>
              <a:t>Samanta</a:t>
            </a:r>
            <a:r>
              <a:rPr lang="en-US" sz="1000" dirty="0">
                <a:solidFill>
                  <a:prstClr val="black"/>
                </a:solidFill>
              </a:rPr>
              <a:t> Del Rossi</a:t>
            </a:r>
          </a:p>
          <a:p>
            <a:pPr defTabSz="685800"/>
            <a:r>
              <a:rPr lang="en-US" sz="1000" dirty="0" err="1">
                <a:solidFill>
                  <a:prstClr val="black"/>
                </a:solidFill>
              </a:rPr>
              <a:t>Nitthusha</a:t>
            </a:r>
            <a:r>
              <a:rPr lang="en-US" sz="1000" dirty="0">
                <a:solidFill>
                  <a:prstClr val="black"/>
                </a:solidFill>
              </a:rPr>
              <a:t> </a:t>
            </a:r>
            <a:r>
              <a:rPr lang="en-US" sz="1000" dirty="0" err="1">
                <a:solidFill>
                  <a:prstClr val="black"/>
                </a:solidFill>
              </a:rPr>
              <a:t>Singaravelan</a:t>
            </a:r>
            <a:endParaRPr lang="en-US" sz="1000" dirty="0">
              <a:solidFill>
                <a:prstClr val="black"/>
              </a:solidFill>
            </a:endParaRPr>
          </a:p>
          <a:p>
            <a:pPr defTabSz="685800"/>
            <a:r>
              <a:rPr lang="en-US" sz="1000" dirty="0">
                <a:solidFill>
                  <a:prstClr val="black"/>
                </a:solidFill>
              </a:rPr>
              <a:t>Demi </a:t>
            </a:r>
            <a:r>
              <a:rPr lang="en-US" sz="1000" dirty="0" err="1">
                <a:solidFill>
                  <a:prstClr val="black"/>
                </a:solidFill>
              </a:rPr>
              <a:t>Plagianakos</a:t>
            </a:r>
            <a:endParaRPr lang="en-US" sz="1000" dirty="0">
              <a:solidFill>
                <a:prstClr val="black"/>
              </a:solidFill>
            </a:endParaRPr>
          </a:p>
          <a:p>
            <a:pPr defTabSz="685800"/>
            <a:r>
              <a:rPr lang="en-US" sz="1000" dirty="0">
                <a:solidFill>
                  <a:prstClr val="black"/>
                </a:solidFill>
              </a:rPr>
              <a:t>Alisa Nguyen</a:t>
            </a:r>
          </a:p>
          <a:p>
            <a:pPr defTabSz="685800"/>
            <a:r>
              <a:rPr lang="en-US" sz="1000" dirty="0" err="1">
                <a:solidFill>
                  <a:prstClr val="black"/>
                </a:solidFill>
              </a:rPr>
              <a:t>Nazish</a:t>
            </a:r>
            <a:r>
              <a:rPr lang="en-US" sz="1000" dirty="0">
                <a:solidFill>
                  <a:prstClr val="black"/>
                </a:solidFill>
              </a:rPr>
              <a:t> Qazi</a:t>
            </a:r>
          </a:p>
          <a:p>
            <a:pPr defTabSz="685800"/>
            <a:r>
              <a:rPr lang="en-US" sz="1000" dirty="0">
                <a:solidFill>
                  <a:prstClr val="black"/>
                </a:solidFill>
              </a:rPr>
              <a:t>Gunjan Srivastava</a:t>
            </a:r>
          </a:p>
          <a:p>
            <a:pPr defTabSz="685800"/>
            <a:r>
              <a:rPr lang="en-US" sz="1000" dirty="0">
                <a:solidFill>
                  <a:prstClr val="black"/>
                </a:solidFill>
              </a:rPr>
              <a:t>Sophie Cooke</a:t>
            </a:r>
          </a:p>
          <a:p>
            <a:pPr defTabSz="685800"/>
            <a:r>
              <a:rPr lang="en-US" sz="1000" dirty="0">
                <a:solidFill>
                  <a:prstClr val="black"/>
                </a:solidFill>
              </a:rPr>
              <a:t>Alisha Rizvi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9C86F5-30CE-4690-A3A3-843EE8405997}"/>
              </a:ext>
            </a:extLst>
          </p:cNvPr>
          <p:cNvSpPr txBox="1"/>
          <p:nvPr/>
        </p:nvSpPr>
        <p:spPr>
          <a:xfrm>
            <a:off x="3113755" y="3471985"/>
            <a:ext cx="16087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000" b="1" dirty="0">
                <a:solidFill>
                  <a:prstClr val="black"/>
                </a:solidFill>
              </a:rPr>
              <a:t>Statistical Core </a:t>
            </a:r>
          </a:p>
          <a:p>
            <a:pPr defTabSz="685800"/>
            <a:r>
              <a:rPr lang="en-US" sz="1000" dirty="0"/>
              <a:t>Kathy </a:t>
            </a:r>
            <a:r>
              <a:rPr lang="en-US" sz="1000" dirty="0" err="1"/>
              <a:t>Panageas</a:t>
            </a:r>
            <a:endParaRPr lang="en-US" sz="1000" dirty="0"/>
          </a:p>
          <a:p>
            <a:pPr defTabSz="685800"/>
            <a:r>
              <a:rPr lang="en-US" sz="1000" dirty="0"/>
              <a:t>Jessica </a:t>
            </a:r>
            <a:r>
              <a:rPr lang="en-US" sz="1000" dirty="0" err="1"/>
              <a:t>Lavery</a:t>
            </a:r>
            <a:endParaRPr lang="en-US" sz="1000" dirty="0"/>
          </a:p>
          <a:p>
            <a:pPr defTabSz="685800"/>
            <a:r>
              <a:rPr lang="en-US" sz="1000" dirty="0"/>
              <a:t>Samantha Brown</a:t>
            </a:r>
          </a:p>
          <a:p>
            <a:pPr defTabSz="685800"/>
            <a:r>
              <a:rPr lang="en-US" sz="1000" dirty="0"/>
              <a:t>Axel Martin</a:t>
            </a:r>
          </a:p>
          <a:p>
            <a:pPr defTabSz="685800"/>
            <a:r>
              <a:rPr lang="en-US" sz="1000" dirty="0">
                <a:solidFill>
                  <a:prstClr val="black"/>
                </a:solidFill>
              </a:rPr>
              <a:t>Michael Curry</a:t>
            </a:r>
          </a:p>
        </p:txBody>
      </p:sp>
      <p:pic>
        <p:nvPicPr>
          <p:cNvPr id="11" name="Picture 10" descr="A picture containing plate, drawing&#10;&#10;Description automatically generated">
            <a:extLst>
              <a:ext uri="{FF2B5EF4-FFF2-40B4-BE49-F238E27FC236}">
                <a16:creationId xmlns:a16="http://schemas.microsoft.com/office/drawing/2014/main" id="{DEE1C073-EF06-46A7-A2FB-A7381AA37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2512" y="1203966"/>
            <a:ext cx="1485767" cy="3655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FF7841-F6C5-4958-9B6D-34BB92940E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5263" y="1124103"/>
            <a:ext cx="1588679" cy="520429"/>
          </a:xfrm>
          <a:prstGeom prst="rect">
            <a:avLst/>
          </a:prstGeom>
        </p:spPr>
      </p:pic>
      <p:pic>
        <p:nvPicPr>
          <p:cNvPr id="13" name="Picture 12" descr="pmcp-logo.png">
            <a:extLst>
              <a:ext uri="{FF2B5EF4-FFF2-40B4-BE49-F238E27FC236}">
                <a16:creationId xmlns:a16="http://schemas.microsoft.com/office/drawing/2014/main" id="{0848B11F-E5A1-4993-BBD4-3FDA865168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530" y="2899367"/>
            <a:ext cx="1585829" cy="3655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E784CB4-2785-42DA-BCB0-0631CAF6AB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8069" y="1261704"/>
            <a:ext cx="2014347" cy="2452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4E2BE8-2F5E-4ED5-A6FF-0968CD0A2E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226" y="2390565"/>
            <a:ext cx="1608757" cy="4334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A3F08D-4661-4E7B-A2F1-3325A42A7D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176" y="3758736"/>
            <a:ext cx="1641941" cy="3735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C125C5-ABC0-C0E2-BB78-4DD195F63D26}"/>
              </a:ext>
            </a:extLst>
          </p:cNvPr>
          <p:cNvSpPr txBox="1"/>
          <p:nvPr/>
        </p:nvSpPr>
        <p:spPr>
          <a:xfrm>
            <a:off x="-1417320" y="967741"/>
            <a:ext cx="22988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</p:txBody>
      </p:sp>
      <p:pic>
        <p:nvPicPr>
          <p:cNvPr id="17" name="Picture 1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017FA578-D632-6277-FC00-B8F4E2D667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8119" y="1124103"/>
            <a:ext cx="2147068" cy="57470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534A9C2-D628-979E-32EC-730F1B99C9A4}"/>
              </a:ext>
            </a:extLst>
          </p:cNvPr>
          <p:cNvSpPr/>
          <p:nvPr/>
        </p:nvSpPr>
        <p:spPr>
          <a:xfrm>
            <a:off x="6833937" y="4204888"/>
            <a:ext cx="1708479" cy="433447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Former BPC Team Members can be found </a:t>
            </a:r>
            <a:r>
              <a:rPr lang="en-US" sz="900" b="1" dirty="0">
                <a:solidFill>
                  <a:schemeClr val="tx1"/>
                </a:solidFill>
                <a:hlinkClick r:id="rId9"/>
              </a:rPr>
              <a:t>here</a:t>
            </a:r>
            <a:endParaRPr lang="en-US" sz="9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38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8"/>
    </mc:Choice>
    <mc:Fallback xmlns="">
      <p:transition spd="slow" advTm="3288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BC2F9-B9D2-8B58-40F8-C2B8A57A0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Release Notes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16A43F8-8543-FC39-B046-F7F33176DA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506" y="805400"/>
            <a:ext cx="8820364" cy="4006391"/>
          </a:xfrm>
        </p:spPr>
        <p:txBody>
          <a:bodyPr lIns="91440" tIns="45720" rIns="91440" bIns="45720" anchor="t"/>
          <a:lstStyle/>
          <a:p>
            <a:r>
              <a:rPr lang="en-US" sz="1200" b="1" dirty="0"/>
              <a:t>PRISSMM™: </a:t>
            </a:r>
            <a:r>
              <a:rPr lang="en-US" sz="1200" dirty="0"/>
              <a:t>the BPC CRC dataset uses the PRISSMM™ framework developed at the Dana-Farber Cancer Institute to determine outcomes from retrospective real-world data to ascertain cancer treatment responses in the real world. Additional information can be found in the </a:t>
            </a:r>
            <a:r>
              <a:rPr lang="en-US" sz="1200" dirty="0">
                <a:hlinkClick r:id="rId2"/>
              </a:rPr>
              <a:t>analytic data guide </a:t>
            </a:r>
            <a:r>
              <a:rPr lang="en-US" sz="1200"/>
              <a:t> and information about licensing PRISSMM™ can be </a:t>
            </a:r>
            <a:r>
              <a:rPr lang="en-US" sz="1200" dirty="0"/>
              <a:t>obtained by emailing </a:t>
            </a:r>
            <a:r>
              <a:rPr lang="en-US" sz="1200" dirty="0">
                <a:hlinkClick r:id="rId3"/>
              </a:rPr>
              <a:t>PRISSMM@mskcc.org</a:t>
            </a:r>
            <a:endParaRPr lang="en-US" sz="1200" dirty="0"/>
          </a:p>
          <a:p>
            <a:pPr marL="0" indent="0">
              <a:buNone/>
            </a:pPr>
            <a:endParaRPr lang="en-US" sz="1200" dirty="0"/>
          </a:p>
          <a:p>
            <a:r>
              <a:rPr lang="en-US" sz="1200" b="1" i="0" dirty="0">
                <a:effectLst/>
                <a:latin typeface="Arial" panose="020B0604020202020204" pitchFamily="34" charset="0"/>
              </a:rPr>
              <a:t>Pathologic information: </a:t>
            </a:r>
            <a:r>
              <a:rPr lang="en-US" sz="1200" b="0" i="0" dirty="0">
                <a:effectLst/>
                <a:latin typeface="Arial" panose="020B0604020202020204" pitchFamily="34" charset="0"/>
              </a:rPr>
              <a:t>Each pathology specimen from diagnosis through death or last follow-up is curated with specimen type, site, and histology.</a:t>
            </a:r>
          </a:p>
          <a:p>
            <a:endParaRPr lang="en-US" sz="1200" dirty="0">
              <a:latin typeface="Arial" panose="020B0604020202020204" pitchFamily="34" charset="0"/>
            </a:endParaRPr>
          </a:p>
          <a:p>
            <a:r>
              <a:rPr lang="en-US" sz="1200" b="1" i="0" dirty="0">
                <a:effectLst/>
                <a:latin typeface="Arial" panose="020B0604020202020204" pitchFamily="34" charset="0"/>
              </a:rPr>
              <a:t>Imaging information: </a:t>
            </a:r>
            <a:r>
              <a:rPr lang="en-US" sz="1200" b="0" i="0" dirty="0">
                <a:effectLst/>
                <a:latin typeface="Arial" panose="020B0604020202020204" pitchFamily="34" charset="0"/>
              </a:rPr>
              <a:t>Each CT, MRI, PET-CT scan from diagnosis through death or last follow-up is curated for the presence or absence of cancer and an evaluation of whether the cancer was stable, responding, or progressing.</a:t>
            </a:r>
          </a:p>
          <a:p>
            <a:endParaRPr lang="en-US" sz="1200" dirty="0">
              <a:latin typeface="Arial" panose="020B0604020202020204" pitchFamily="34" charset="0"/>
            </a:endParaRPr>
          </a:p>
          <a:p>
            <a:r>
              <a:rPr lang="en-US" sz="1200" b="1" i="0" dirty="0">
                <a:effectLst/>
                <a:latin typeface="Arial" panose="020B0604020202020204" pitchFamily="34" charset="0"/>
              </a:rPr>
              <a:t>Medical oncologist’s evaluations: </a:t>
            </a:r>
            <a:r>
              <a:rPr lang="en-US" sz="1200" b="0" i="0" dirty="0">
                <a:effectLst/>
                <a:latin typeface="Arial" panose="020B0604020202020204" pitchFamily="34" charset="0"/>
              </a:rPr>
              <a:t>Medical oncology notes (1/month) have been curated to ascertain the presence or absence of cancer and whether the cancer was stable, responding, or progressing.</a:t>
            </a:r>
          </a:p>
          <a:p>
            <a:endParaRPr lang="en-US" sz="1200" dirty="0">
              <a:latin typeface="Arial" panose="020B0604020202020204" pitchFamily="34" charset="0"/>
            </a:endParaRPr>
          </a:p>
          <a:p>
            <a:r>
              <a:rPr lang="en-US" sz="1200" b="1" i="0" dirty="0">
                <a:effectLst/>
                <a:latin typeface="Arial"/>
                <a:cs typeface="Arial"/>
              </a:rPr>
              <a:t>Additional relevant biomarkers: </a:t>
            </a:r>
            <a:r>
              <a:rPr lang="en-US" sz="1200" b="0" i="0" dirty="0">
                <a:effectLst/>
                <a:latin typeface="Arial"/>
                <a:cs typeface="Arial"/>
              </a:rPr>
              <a:t>Information about select biomarkers not included on the NGS panels, including PDL1, </a:t>
            </a:r>
            <a:r>
              <a:rPr lang="en-US" sz="1200" dirty="0">
                <a:latin typeface="Arial"/>
                <a:cs typeface="Arial"/>
              </a:rPr>
              <a:t>MMR and</a:t>
            </a:r>
            <a:r>
              <a:rPr lang="en-US" sz="1200" b="0" i="0" dirty="0">
                <a:effectLst/>
                <a:latin typeface="Arial"/>
                <a:cs typeface="Arial"/>
              </a:rPr>
              <a:t> MSI, are also curated.</a:t>
            </a:r>
          </a:p>
          <a:p>
            <a:endParaRPr lang="en-US" sz="1200" b="0" i="0" dirty="0">
              <a:effectLst/>
              <a:latin typeface="Arial" panose="020B0604020202020204" pitchFamily="34" charset="0"/>
            </a:endParaRPr>
          </a:p>
          <a:p>
            <a:r>
              <a:rPr lang="en-US" sz="1200" b="0" i="0" dirty="0">
                <a:effectLst/>
                <a:latin typeface="Arial" panose="020B0604020202020204" pitchFamily="34" charset="0"/>
              </a:rPr>
              <a:t>Colorectal cancer diagnosis is considered the index tumor for this patient cohort. There are data about other cancer diagnoses antecedent to the colorectal and subsequent to the colorectal diagnosis.</a:t>
            </a:r>
          </a:p>
          <a:p>
            <a:pPr marL="0" indent="0">
              <a:buNone/>
            </a:pPr>
            <a:endParaRPr lang="en-US" sz="1200" dirty="0"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US" sz="1200" dirty="0"/>
          </a:p>
          <a:p>
            <a:endParaRPr lang="en-US" sz="1600" dirty="0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72670B96-30A9-E0E9-1039-B92B4DAE3EE8}"/>
              </a:ext>
            </a:extLst>
          </p:cNvPr>
          <p:cNvSpPr txBox="1"/>
          <p:nvPr/>
        </p:nvSpPr>
        <p:spPr>
          <a:xfrm>
            <a:off x="389331" y="6165984"/>
            <a:ext cx="57198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i="1" dirty="0">
                <a:latin typeface=""/>
                <a:cs typeface="Arial" panose="020B0604020202020204" pitchFamily="34" charset="0"/>
              </a:rPr>
              <a:t>*12.0-public release ©2022 American Association for Cancer Research Project GENIE™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195737F4-2696-ADE4-F642-4C761C5E8B57}"/>
              </a:ext>
            </a:extLst>
          </p:cNvPr>
          <p:cNvSpPr txBox="1"/>
          <p:nvPr/>
        </p:nvSpPr>
        <p:spPr>
          <a:xfrm>
            <a:off x="389331" y="6165984"/>
            <a:ext cx="57198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i="1" dirty="0">
                <a:latin typeface=""/>
                <a:cs typeface="Arial" panose="020B0604020202020204" pitchFamily="34" charset="0"/>
              </a:rPr>
              <a:t>*12.0-public release ©2022 American Association for Cancer Research Project GENIE™</a:t>
            </a:r>
          </a:p>
        </p:txBody>
      </p:sp>
    </p:spTree>
    <p:extLst>
      <p:ext uri="{BB962C8B-B14F-4D97-AF65-F5344CB8AC3E}">
        <p14:creationId xmlns:p14="http://schemas.microsoft.com/office/powerpoint/2010/main" val="37502517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GENIE Data Model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5" r="29848"/>
          <a:stretch/>
        </p:blipFill>
        <p:spPr>
          <a:xfrm>
            <a:off x="2100895" y="1507484"/>
            <a:ext cx="583750" cy="14573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11828" y="3025600"/>
            <a:ext cx="14513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 charset="0"/>
              <a:buChar char="•"/>
            </a:pPr>
            <a:r>
              <a:rPr lang="en-US" sz="1200" dirty="0"/>
              <a:t>Demographics</a:t>
            </a:r>
          </a:p>
          <a:p>
            <a:pPr marL="214313" indent="-214313">
              <a:buFont typeface="Arial" charset="0"/>
              <a:buChar char="•"/>
            </a:pPr>
            <a:r>
              <a:rPr lang="en-US" sz="1200" dirty="0"/>
              <a:t>Smoking status</a:t>
            </a:r>
          </a:p>
          <a:p>
            <a:pPr marL="214313" indent="-214313">
              <a:buFont typeface="Arial" charset="0"/>
              <a:buChar char="•"/>
            </a:pPr>
            <a:r>
              <a:rPr lang="en-US" sz="1200" dirty="0"/>
              <a:t>Vital status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25196" y="2265343"/>
            <a:ext cx="1133965" cy="7617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 charset="0"/>
              <a:buChar char="•"/>
            </a:pPr>
            <a:r>
              <a:rPr lang="en-US" sz="1200" dirty="0" err="1"/>
              <a:t>Pancancer</a:t>
            </a:r>
            <a:endParaRPr lang="en-US" sz="1200" dirty="0"/>
          </a:p>
          <a:p>
            <a:pPr marL="557213" lvl="1" indent="-214313">
              <a:buFont typeface="Arial" charset="0"/>
              <a:buChar char="•"/>
            </a:pPr>
            <a:r>
              <a:rPr lang="en-US" sz="1050" dirty="0"/>
              <a:t>PDL1</a:t>
            </a:r>
          </a:p>
          <a:p>
            <a:pPr marL="557213" lvl="1" indent="-214313">
              <a:buFont typeface="Arial" charset="0"/>
              <a:buChar char="•"/>
            </a:pPr>
            <a:r>
              <a:rPr lang="en-US" sz="1050" dirty="0"/>
              <a:t>MSI</a:t>
            </a:r>
            <a:endParaRPr lang="en-US" sz="1200" dirty="0"/>
          </a:p>
          <a:p>
            <a:pPr marL="557213" lvl="1" indent="-214313">
              <a:buFont typeface="Arial" charset="0"/>
              <a:buChar char="•"/>
            </a:pPr>
            <a:endParaRPr lang="en-US" sz="105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157" y="1716035"/>
            <a:ext cx="526093" cy="480146"/>
          </a:xfrm>
          <a:prstGeom prst="rect">
            <a:avLst/>
          </a:prstGeom>
        </p:spPr>
      </p:pic>
      <p:pic>
        <p:nvPicPr>
          <p:cNvPr id="11" name="Picture 10" descr="supplement_image_die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53305" y="1620662"/>
            <a:ext cx="586030" cy="58603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90377" y="2372218"/>
            <a:ext cx="9564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Treatments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829236" y="1687614"/>
            <a:ext cx="1253144" cy="402227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OUTCOMES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694856" y="2370875"/>
            <a:ext cx="320169" cy="0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009866" y="1912744"/>
            <a:ext cx="690430" cy="932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1" idx="2"/>
          </p:cNvCxnSpPr>
          <p:nvPr/>
        </p:nvCxnSpPr>
        <p:spPr>
          <a:xfrm flipV="1">
            <a:off x="5339334" y="1912744"/>
            <a:ext cx="360566" cy="932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ight Bracket 20"/>
          <p:cNvSpPr/>
          <p:nvPr/>
        </p:nvSpPr>
        <p:spPr>
          <a:xfrm>
            <a:off x="7038248" y="1458262"/>
            <a:ext cx="180803" cy="2389323"/>
          </a:xfrm>
          <a:prstGeom prst="rightBracket">
            <a:avLst>
              <a:gd name="adj" fmla="val 42815"/>
            </a:avLst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TextBox 21"/>
          <p:cNvSpPr txBox="1"/>
          <p:nvPr/>
        </p:nvSpPr>
        <p:spPr>
          <a:xfrm>
            <a:off x="7272276" y="1458261"/>
            <a:ext cx="2808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/>
              <a:t>n</a:t>
            </a:r>
          </a:p>
        </p:txBody>
      </p:sp>
      <p:sp>
        <p:nvSpPr>
          <p:cNvPr id="17" name="Right Bracket 16">
            <a:extLst>
              <a:ext uri="{FF2B5EF4-FFF2-40B4-BE49-F238E27FC236}">
                <a16:creationId xmlns:a16="http://schemas.microsoft.com/office/drawing/2014/main" id="{D0623847-76A2-4727-8453-6566E301BC2D}"/>
              </a:ext>
            </a:extLst>
          </p:cNvPr>
          <p:cNvSpPr/>
          <p:nvPr/>
        </p:nvSpPr>
        <p:spPr>
          <a:xfrm flipH="1">
            <a:off x="3099751" y="1458261"/>
            <a:ext cx="180803" cy="2389323"/>
          </a:xfrm>
          <a:prstGeom prst="rightBracket">
            <a:avLst>
              <a:gd name="adj" fmla="val 42815"/>
            </a:avLst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9" name="Picture 18" descr="Circo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156" y="3145213"/>
            <a:ext cx="599604" cy="59960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7DEC279-8C15-0749-A91A-ED4A5C84615F}"/>
              </a:ext>
            </a:extLst>
          </p:cNvPr>
          <p:cNvSpPr txBox="1"/>
          <p:nvPr/>
        </p:nvSpPr>
        <p:spPr>
          <a:xfrm>
            <a:off x="4553251" y="2658662"/>
            <a:ext cx="1331134" cy="73866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0" dirty="0"/>
              <a:t>Rx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050" dirty="0"/>
              <a:t>INN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050" dirty="0"/>
              <a:t>Start date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050" dirty="0"/>
              <a:t>Stop date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A605131-AC70-E244-B7A0-9C8E658A104D}"/>
              </a:ext>
            </a:extLst>
          </p:cNvPr>
          <p:cNvSpPr txBox="1"/>
          <p:nvPr/>
        </p:nvSpPr>
        <p:spPr>
          <a:xfrm>
            <a:off x="6020749" y="2440843"/>
            <a:ext cx="887102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0" dirty="0" err="1"/>
              <a:t>rwOS</a:t>
            </a:r>
            <a:endParaRPr lang="en-US" sz="10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0" dirty="0" err="1"/>
              <a:t>rwDFS</a:t>
            </a:r>
            <a:endParaRPr lang="en-US" sz="10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0" dirty="0" err="1"/>
              <a:t>rwPFS</a:t>
            </a:r>
            <a:endParaRPr lang="en-US" sz="10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0" dirty="0" err="1"/>
              <a:t>rwTTNT</a:t>
            </a:r>
            <a:endParaRPr lang="en-US" sz="10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0" dirty="0" err="1"/>
              <a:t>rwTTD</a:t>
            </a:r>
            <a:endParaRPr lang="en-US" sz="10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0" dirty="0" err="1"/>
              <a:t>rwTTR</a:t>
            </a:r>
            <a:endParaRPr lang="en-US" sz="105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BD33D0B-DD68-3E46-8135-F4A3C86D0E99}"/>
              </a:ext>
            </a:extLst>
          </p:cNvPr>
          <p:cNvSpPr txBox="1"/>
          <p:nvPr/>
        </p:nvSpPr>
        <p:spPr>
          <a:xfrm>
            <a:off x="3126741" y="2834167"/>
            <a:ext cx="14577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 charset="0"/>
              <a:buChar char="•"/>
            </a:pPr>
            <a:r>
              <a:rPr lang="en-US" sz="1200" dirty="0"/>
              <a:t>Cancer-specific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1C74427-7AF5-AE44-8390-EFE064E220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1674" y="2133451"/>
            <a:ext cx="1013337" cy="26378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654BE1D-038F-8741-9024-16A4E3AE4043}"/>
              </a:ext>
            </a:extLst>
          </p:cNvPr>
          <p:cNvSpPr txBox="1"/>
          <p:nvPr/>
        </p:nvSpPr>
        <p:spPr>
          <a:xfrm>
            <a:off x="5118411" y="3979164"/>
            <a:ext cx="2810107" cy="334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88" dirty="0"/>
              <a:t>*PRISSMM is licensed from the DFCI </a:t>
            </a:r>
          </a:p>
          <a:p>
            <a:r>
              <a:rPr lang="en-US" sz="788" dirty="0"/>
              <a:t>^HemOnc is available through a creative commons license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AD3DDC0-A769-A944-9918-9DC294128D3C}"/>
              </a:ext>
            </a:extLst>
          </p:cNvPr>
          <p:cNvSpPr txBox="1"/>
          <p:nvPr/>
        </p:nvSpPr>
        <p:spPr>
          <a:xfrm>
            <a:off x="6942341" y="2071460"/>
            <a:ext cx="25199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*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5CF05D-35C5-1B4D-AC55-5E294A7444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71710" y="3379594"/>
            <a:ext cx="567031" cy="59421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030EE96-4280-4945-8171-E816FDE92B59}"/>
              </a:ext>
            </a:extLst>
          </p:cNvPr>
          <p:cNvSpPr txBox="1"/>
          <p:nvPr/>
        </p:nvSpPr>
        <p:spPr>
          <a:xfrm>
            <a:off x="5210633" y="3337222"/>
            <a:ext cx="26642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^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195737F4-2696-ADE4-F642-4C761C5E8B57}"/>
              </a:ext>
            </a:extLst>
          </p:cNvPr>
          <p:cNvSpPr txBox="1"/>
          <p:nvPr/>
        </p:nvSpPr>
        <p:spPr>
          <a:xfrm>
            <a:off x="389331" y="6165984"/>
            <a:ext cx="57198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i="1" dirty="0">
                <a:latin typeface=""/>
                <a:cs typeface="Arial" panose="020B0604020202020204" pitchFamily="34" charset="0"/>
              </a:rPr>
              <a:t>*12.0-public release ©2022 American Association for Cancer Research Project GENIE™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1D2C15-6E9E-4C61-759B-4342ECF12F69}"/>
              </a:ext>
            </a:extLst>
          </p:cNvPr>
          <p:cNvSpPr txBox="1"/>
          <p:nvPr/>
        </p:nvSpPr>
        <p:spPr>
          <a:xfrm>
            <a:off x="-23812" y="4655344"/>
            <a:ext cx="6072186" cy="5386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i="1" dirty="0">
                <a:latin typeface="Segoe UI"/>
                <a:cs typeface="Segoe UI"/>
              </a:rPr>
              <a:t>*CRC 2.0-public release ©2022 American Association for Cancer Research Project GENIE™</a:t>
            </a:r>
            <a:endParaRPr lang="en-US" sz="1100" dirty="0">
              <a:ea typeface="+mn-lt"/>
              <a:cs typeface="+mn-lt"/>
            </a:endParaRPr>
          </a:p>
          <a:p>
            <a:pPr algn="l"/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98585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7B531-B04F-864B-A564-B12D993E4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68580" tIns="34290" rIns="68580" bIns="34290" anchor="b"/>
          <a:lstStyle/>
          <a:p>
            <a:r>
              <a:rPr lang="en-US" b="1" dirty="0"/>
              <a:t>BPC CRC 2.0-public Cohort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B27C5AA-19DF-4E43-A416-26E45DA71025}"/>
              </a:ext>
            </a:extLst>
          </p:cNvPr>
          <p:cNvSpPr/>
          <p:nvPr/>
        </p:nvSpPr>
        <p:spPr>
          <a:xfrm>
            <a:off x="2606881" y="1213948"/>
            <a:ext cx="739524" cy="253916"/>
          </a:xfrm>
          <a:prstGeom prst="rect">
            <a:avLst/>
          </a:prstGeom>
        </p:spPr>
        <p:txBody>
          <a:bodyPr wrap="square" lIns="68580" tIns="34290" rIns="68580" bIns="34290" anchor="t">
            <a:spAutoFit/>
          </a:bodyPr>
          <a:lstStyle/>
          <a:p>
            <a:r>
              <a:rPr lang="en-US" sz="1200" dirty="0">
                <a:latin typeface="Helvetica"/>
                <a:cs typeface="Helvetica"/>
              </a:rPr>
              <a:t>CRC</a:t>
            </a:r>
          </a:p>
        </p:txBody>
      </p:sp>
      <p:sp>
        <p:nvSpPr>
          <p:cNvPr id="39" name="Trapezoid 38">
            <a:extLst>
              <a:ext uri="{FF2B5EF4-FFF2-40B4-BE49-F238E27FC236}">
                <a16:creationId xmlns:a16="http://schemas.microsoft.com/office/drawing/2014/main" id="{9B2296E1-A389-7842-A34F-53A54F19F5ED}"/>
              </a:ext>
            </a:extLst>
          </p:cNvPr>
          <p:cNvSpPr/>
          <p:nvPr/>
        </p:nvSpPr>
        <p:spPr>
          <a:xfrm flipV="1">
            <a:off x="1021258" y="1153542"/>
            <a:ext cx="1547050" cy="360546"/>
          </a:xfrm>
          <a:prstGeom prst="trapezoid">
            <a:avLst>
              <a:gd name="adj" fmla="val 41279"/>
            </a:avLst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8AEB6CE-7CBD-D345-8F49-ED7EDBE89CF4}"/>
              </a:ext>
            </a:extLst>
          </p:cNvPr>
          <p:cNvSpPr/>
          <p:nvPr/>
        </p:nvSpPr>
        <p:spPr>
          <a:xfrm>
            <a:off x="1468409" y="1195160"/>
            <a:ext cx="652743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  <a:latin typeface="Helvetica" pitchFamily="2" charset="0"/>
              </a:rPr>
              <a:t>11893</a:t>
            </a:r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42" name="Trapezoid 41">
            <a:extLst>
              <a:ext uri="{FF2B5EF4-FFF2-40B4-BE49-F238E27FC236}">
                <a16:creationId xmlns:a16="http://schemas.microsoft.com/office/drawing/2014/main" id="{3AC59825-CD9A-8C4F-AB24-9FDDB67B229C}"/>
              </a:ext>
            </a:extLst>
          </p:cNvPr>
          <p:cNvSpPr/>
          <p:nvPr/>
        </p:nvSpPr>
        <p:spPr>
          <a:xfrm flipV="1">
            <a:off x="1184741" y="1537422"/>
            <a:ext cx="1227880" cy="308965"/>
          </a:xfrm>
          <a:prstGeom prst="trapezoid">
            <a:avLst>
              <a:gd name="adj" fmla="val 41279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039875C-49F2-5D4C-9491-F12A3DD648BA}"/>
              </a:ext>
            </a:extLst>
          </p:cNvPr>
          <p:cNvSpPr/>
          <p:nvPr/>
        </p:nvSpPr>
        <p:spPr>
          <a:xfrm>
            <a:off x="1510351" y="1537897"/>
            <a:ext cx="578934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  <a:latin typeface="Helvetica" pitchFamily="2" charset="0"/>
              </a:rPr>
              <a:t>7172</a:t>
            </a:r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44" name="Trapezoid 43">
            <a:extLst>
              <a:ext uri="{FF2B5EF4-FFF2-40B4-BE49-F238E27FC236}">
                <a16:creationId xmlns:a16="http://schemas.microsoft.com/office/drawing/2014/main" id="{02D5D1ED-F195-2F4C-90DB-95357601684B}"/>
              </a:ext>
            </a:extLst>
          </p:cNvPr>
          <p:cNvSpPr/>
          <p:nvPr/>
        </p:nvSpPr>
        <p:spPr>
          <a:xfrm flipV="1">
            <a:off x="1328660" y="1877684"/>
            <a:ext cx="932240" cy="244780"/>
          </a:xfrm>
          <a:prstGeom prst="trapezoid">
            <a:avLst>
              <a:gd name="adj" fmla="val 41279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B9C76BA-6ED0-D445-9783-1EC52C4FBD45}"/>
              </a:ext>
            </a:extLst>
          </p:cNvPr>
          <p:cNvSpPr/>
          <p:nvPr/>
        </p:nvSpPr>
        <p:spPr>
          <a:xfrm>
            <a:off x="1510351" y="1863606"/>
            <a:ext cx="578934" cy="30008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  <a:latin typeface="Helvetica"/>
                <a:cs typeface="Helvetica"/>
              </a:rPr>
              <a:t>4966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6" name="Trapezoid 45">
            <a:extLst>
              <a:ext uri="{FF2B5EF4-FFF2-40B4-BE49-F238E27FC236}">
                <a16:creationId xmlns:a16="http://schemas.microsoft.com/office/drawing/2014/main" id="{DFEDA4F3-0E68-0A4B-9D74-548F549F340C}"/>
              </a:ext>
            </a:extLst>
          </p:cNvPr>
          <p:cNvSpPr/>
          <p:nvPr/>
        </p:nvSpPr>
        <p:spPr>
          <a:xfrm flipV="1">
            <a:off x="1439651" y="2162170"/>
            <a:ext cx="710263" cy="278657"/>
          </a:xfrm>
          <a:prstGeom prst="trapezoid">
            <a:avLst>
              <a:gd name="adj" fmla="val 41279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5EB821D-83A5-FC43-A733-ABAE50578A02}"/>
              </a:ext>
            </a:extLst>
          </p:cNvPr>
          <p:cNvSpPr txBox="1"/>
          <p:nvPr/>
        </p:nvSpPr>
        <p:spPr>
          <a:xfrm>
            <a:off x="1468409" y="2487879"/>
            <a:ext cx="1547050" cy="300082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en-US" sz="1500" dirty="0">
                <a:latin typeface="Helvetica"/>
                <a:cs typeface="Helvetica"/>
              </a:rPr>
              <a:t>1,485</a:t>
            </a:r>
            <a:r>
              <a:rPr lang="en-US" sz="1350" dirty="0">
                <a:latin typeface="Helvetica"/>
                <a:cs typeface="Helvetica"/>
              </a:rPr>
              <a:t>   </a:t>
            </a:r>
            <a:r>
              <a:rPr lang="en-US" sz="1200" dirty="0">
                <a:latin typeface="Helvetica"/>
                <a:cs typeface="Helvetica"/>
              </a:rPr>
              <a:t>final cohort</a:t>
            </a:r>
            <a:endParaRPr lang="en-US" sz="1200" dirty="0"/>
          </a:p>
        </p:txBody>
      </p:sp>
      <p:sp>
        <p:nvSpPr>
          <p:cNvPr id="47" name="Triangle 46">
            <a:extLst>
              <a:ext uri="{FF2B5EF4-FFF2-40B4-BE49-F238E27FC236}">
                <a16:creationId xmlns:a16="http://schemas.microsoft.com/office/drawing/2014/main" id="{FB7A03AE-F2C5-F047-918A-DCA7FD2D442E}"/>
              </a:ext>
            </a:extLst>
          </p:cNvPr>
          <p:cNvSpPr/>
          <p:nvPr/>
        </p:nvSpPr>
        <p:spPr>
          <a:xfrm rot="10800000">
            <a:off x="1610786" y="2871531"/>
            <a:ext cx="367991" cy="225455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BA21F65-82A6-5F4C-B281-35DEE0A686CF}"/>
              </a:ext>
            </a:extLst>
          </p:cNvPr>
          <p:cNvSpPr/>
          <p:nvPr/>
        </p:nvSpPr>
        <p:spPr>
          <a:xfrm>
            <a:off x="2481043" y="1571268"/>
            <a:ext cx="1498867" cy="253916"/>
          </a:xfrm>
          <a:prstGeom prst="rect">
            <a:avLst/>
          </a:prstGeom>
        </p:spPr>
        <p:txBody>
          <a:bodyPr wrap="square" lIns="68580" tIns="34290" rIns="68580" bIns="34290" anchor="t">
            <a:spAutoFit/>
          </a:bodyPr>
          <a:lstStyle/>
          <a:p>
            <a:r>
              <a:rPr lang="en-US" sz="1200" dirty="0">
                <a:latin typeface="Helvetica"/>
                <a:cs typeface="Helvetica"/>
              </a:rPr>
              <a:t>2014 ≤ NGS ≤2018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C448187-CEB2-CE40-811F-5FAA7701A5BD}"/>
              </a:ext>
            </a:extLst>
          </p:cNvPr>
          <p:cNvSpPr/>
          <p:nvPr/>
        </p:nvSpPr>
        <p:spPr>
          <a:xfrm>
            <a:off x="2331600" y="1875123"/>
            <a:ext cx="1889208" cy="253916"/>
          </a:xfrm>
          <a:prstGeom prst="rect">
            <a:avLst/>
          </a:prstGeom>
        </p:spPr>
        <p:txBody>
          <a:bodyPr wrap="square" lIns="68580" tIns="34290" rIns="68580" bIns="34290" anchor="t">
            <a:spAutoFit/>
          </a:bodyPr>
          <a:lstStyle/>
          <a:p>
            <a:r>
              <a:rPr lang="en-US" sz="1200" dirty="0">
                <a:latin typeface="Helvetica"/>
                <a:cs typeface="Helvetica"/>
              </a:rPr>
              <a:t>BPC Phase 1 Institutions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C39A663-0DEB-FC4E-9B8D-5A4A637A7A90}"/>
              </a:ext>
            </a:extLst>
          </p:cNvPr>
          <p:cNvSpPr/>
          <p:nvPr/>
        </p:nvSpPr>
        <p:spPr>
          <a:xfrm>
            <a:off x="2220613" y="2188428"/>
            <a:ext cx="2072415" cy="253916"/>
          </a:xfrm>
          <a:prstGeom prst="rect">
            <a:avLst/>
          </a:prstGeom>
        </p:spPr>
        <p:txBody>
          <a:bodyPr wrap="square" lIns="68580" tIns="34290" rIns="68580" bIns="34290" anchor="t">
            <a:spAutoFit/>
          </a:bodyPr>
          <a:lstStyle/>
          <a:p>
            <a:r>
              <a:rPr lang="en-US" sz="1200" dirty="0">
                <a:latin typeface="Helvetica"/>
                <a:cs typeface="Helvetica"/>
              </a:rPr>
              <a:t>Eligible &amp; randomly selected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627C89F-2042-9E46-A208-4D284CC03311}"/>
              </a:ext>
            </a:extLst>
          </p:cNvPr>
          <p:cNvSpPr/>
          <p:nvPr/>
        </p:nvSpPr>
        <p:spPr>
          <a:xfrm>
            <a:off x="1505313" y="2155159"/>
            <a:ext cx="578934" cy="30008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350" dirty="0">
                <a:latin typeface="Helvetica"/>
                <a:cs typeface="Helvetica"/>
              </a:rPr>
              <a:t>3057</a:t>
            </a:r>
            <a:endParaRPr lang="en-US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C5E85319-2028-C9CE-4AD4-92515C27A133}"/>
              </a:ext>
            </a:extLst>
          </p:cNvPr>
          <p:cNvGraphicFramePr>
            <a:graphicFrameLocks/>
          </p:cNvGraphicFramePr>
          <p:nvPr/>
        </p:nvGraphicFramePr>
        <p:xfrm>
          <a:off x="4267069" y="1213948"/>
          <a:ext cx="4823362" cy="29851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F0584FC-5E6F-9E77-CE77-523CE9E2799E}"/>
              </a:ext>
            </a:extLst>
          </p:cNvPr>
          <p:cNvSpPr txBox="1"/>
          <p:nvPr/>
        </p:nvSpPr>
        <p:spPr>
          <a:xfrm>
            <a:off x="-23812" y="4655344"/>
            <a:ext cx="6072186" cy="5386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i="1" dirty="0">
                <a:latin typeface="Segoe UI"/>
                <a:cs typeface="Segoe UI"/>
              </a:rPr>
              <a:t>*CRC 2.0-public release ©2022 American Association for Cancer Research Project GENIE™</a:t>
            </a:r>
            <a:endParaRPr lang="en-US" sz="1100" dirty="0">
              <a:ea typeface="+mn-lt"/>
              <a:cs typeface="+mn-lt"/>
            </a:endParaRPr>
          </a:p>
          <a:p>
            <a:pPr algn="l"/>
            <a:endParaRPr lang="en-US" dirty="0">
              <a:cs typeface="Arial"/>
            </a:endParaRPr>
          </a:p>
        </p:txBody>
      </p:sp>
      <p:pic>
        <p:nvPicPr>
          <p:cNvPr id="6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9CEE8CA-927A-2F62-FB45-6DE5EA7A71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197" y="3519132"/>
            <a:ext cx="2743200" cy="67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78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>
            <a:extLst>
              <a:ext uri="{FF2B5EF4-FFF2-40B4-BE49-F238E27FC236}">
                <a16:creationId xmlns:a16="http://schemas.microsoft.com/office/drawing/2014/main" id="{D578F92E-C6C0-4B76-ABD0-DAC0608D8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919" y="117561"/>
            <a:ext cx="5919404" cy="607764"/>
          </a:xfrm>
        </p:spPr>
        <p:txBody>
          <a:bodyPr lIns="68580" tIns="34290" rIns="68580" bIns="34290" anchor="b"/>
          <a:lstStyle/>
          <a:p>
            <a:r>
              <a:rPr lang="en-US" b="1" dirty="0"/>
              <a:t>BPC CRC 2.0-public Demographics 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47A7A111-4C0A-4EAD-962A-38D55B042256}"/>
              </a:ext>
            </a:extLst>
          </p:cNvPr>
          <p:cNvGraphicFramePr>
            <a:graphicFrameLocks/>
          </p:cNvGraphicFramePr>
          <p:nvPr/>
        </p:nvGraphicFramePr>
        <p:xfrm>
          <a:off x="4508555" y="725325"/>
          <a:ext cx="3782366" cy="23075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C1A16DF8-463D-44CB-9BCA-7EFFAF52F9F2}"/>
              </a:ext>
            </a:extLst>
          </p:cNvPr>
          <p:cNvGraphicFramePr>
            <a:graphicFrameLocks/>
          </p:cNvGraphicFramePr>
          <p:nvPr/>
        </p:nvGraphicFramePr>
        <p:xfrm>
          <a:off x="4572000" y="3144718"/>
          <a:ext cx="4503065" cy="15773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A91AAEBD-C14A-AAFD-9B71-0660D9FE550B}"/>
              </a:ext>
            </a:extLst>
          </p:cNvPr>
          <p:cNvSpPr txBox="1"/>
          <p:nvPr/>
        </p:nvSpPr>
        <p:spPr>
          <a:xfrm>
            <a:off x="6108632" y="1077566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217CF4-579E-DB17-18F9-B07DF1727020}"/>
              </a:ext>
            </a:extLst>
          </p:cNvPr>
          <p:cNvSpPr txBox="1"/>
          <p:nvPr/>
        </p:nvSpPr>
        <p:spPr>
          <a:xfrm>
            <a:off x="5524968" y="2842260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Primary Race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183B18-9D0C-62FC-155C-DCB2FFEA2453}"/>
              </a:ext>
            </a:extLst>
          </p:cNvPr>
          <p:cNvSpPr txBox="1"/>
          <p:nvPr/>
        </p:nvSpPr>
        <p:spPr>
          <a:xfrm>
            <a:off x="1311042" y="1077566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Age at Diagnosis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7CA09B55-62AC-75D4-6C34-A9EF896C0D31}"/>
              </a:ext>
            </a:extLst>
          </p:cNvPr>
          <p:cNvGraphicFramePr>
            <a:graphicFrameLocks/>
          </p:cNvGraphicFramePr>
          <p:nvPr/>
        </p:nvGraphicFramePr>
        <p:xfrm>
          <a:off x="209320" y="1517613"/>
          <a:ext cx="4132179" cy="3120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ACB57037-2B24-5FF8-D19E-AF7E2E311D51}"/>
              </a:ext>
            </a:extLst>
          </p:cNvPr>
          <p:cNvSpPr txBox="1"/>
          <p:nvPr/>
        </p:nvSpPr>
        <p:spPr>
          <a:xfrm>
            <a:off x="-23812" y="4655344"/>
            <a:ext cx="6072186" cy="5386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i="1" dirty="0">
                <a:latin typeface="Segoe UI"/>
                <a:cs typeface="Segoe UI"/>
              </a:rPr>
              <a:t>*CRC 2.0-public release ©2022 American Association for Cancer Research Project GENIE™</a:t>
            </a:r>
            <a:endParaRPr lang="en-US" sz="1100" dirty="0">
              <a:ea typeface="+mn-lt"/>
              <a:cs typeface="+mn-lt"/>
            </a:endParaRPr>
          </a:p>
          <a:p>
            <a:pPr algn="l"/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20324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>
            <a:extLst>
              <a:ext uri="{FF2B5EF4-FFF2-40B4-BE49-F238E27FC236}">
                <a16:creationId xmlns:a16="http://schemas.microsoft.com/office/drawing/2014/main" id="{D578F92E-C6C0-4B76-ABD0-DAC0608D8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365" y="176826"/>
            <a:ext cx="6025963" cy="534177"/>
          </a:xfrm>
        </p:spPr>
        <p:txBody>
          <a:bodyPr lIns="68580" tIns="34290" rIns="68580" bIns="34290" anchor="b"/>
          <a:lstStyle/>
          <a:p>
            <a:r>
              <a:rPr lang="en-US" b="1" dirty="0"/>
              <a:t>BPC CRC 2.0-public: Stage at Diagnosis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4C6A0C99-4EAE-09B8-1405-16163EDBE649}"/>
              </a:ext>
            </a:extLst>
          </p:cNvPr>
          <p:cNvGraphicFramePr>
            <a:graphicFrameLocks/>
          </p:cNvGraphicFramePr>
          <p:nvPr/>
        </p:nvGraphicFramePr>
        <p:xfrm>
          <a:off x="1641763" y="844693"/>
          <a:ext cx="5860474" cy="3704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7DED0CC5-A4F4-1DE7-409C-0851BFD7CE79}"/>
              </a:ext>
            </a:extLst>
          </p:cNvPr>
          <p:cNvSpPr txBox="1"/>
          <p:nvPr/>
        </p:nvSpPr>
        <p:spPr>
          <a:xfrm>
            <a:off x="-23812" y="4655344"/>
            <a:ext cx="6072186" cy="5386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i="1" dirty="0">
                <a:latin typeface="Segoe UI"/>
                <a:cs typeface="Segoe UI"/>
              </a:rPr>
              <a:t>*CRC 2.0-public release ©2022 American Association for Cancer Research Project GENIE™</a:t>
            </a:r>
            <a:endParaRPr lang="en-US" sz="1100" dirty="0">
              <a:ea typeface="+mn-lt"/>
              <a:cs typeface="+mn-lt"/>
            </a:endParaRPr>
          </a:p>
          <a:p>
            <a:pPr algn="l"/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58359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825F80A-BB68-3BF7-D01C-D867E5AE633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67341" y="890494"/>
          <a:ext cx="3986306" cy="37293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F8FAB9-AB86-42CB-C7C8-48AF2BE97A07}"/>
              </a:ext>
            </a:extLst>
          </p:cNvPr>
          <p:cNvGraphicFramePr>
            <a:graphicFrameLocks/>
          </p:cNvGraphicFramePr>
          <p:nvPr/>
        </p:nvGraphicFramePr>
        <p:xfrm>
          <a:off x="3954110" y="806824"/>
          <a:ext cx="5255631" cy="40699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0F088F75-142F-D8E4-68A7-68D4B1664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638" y="15875"/>
            <a:ext cx="5802312" cy="711200"/>
          </a:xfrm>
        </p:spPr>
        <p:txBody>
          <a:bodyPr/>
          <a:lstStyle/>
          <a:p>
            <a:r>
              <a:rPr lang="en-US" b="1" dirty="0"/>
              <a:t>BPC CRC 2.0-public:</a:t>
            </a:r>
            <a:br>
              <a:rPr lang="en-US" b="1" dirty="0"/>
            </a:br>
            <a:r>
              <a:rPr lang="en-US" b="1" dirty="0"/>
              <a:t>Sites of </a:t>
            </a: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Metastases</a:t>
            </a:r>
            <a:r>
              <a:rPr lang="en-US" b="1" dirty="0"/>
              <a:t> at Diagnosis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B298B5-6492-0F25-14BB-AECAA2D5913C}"/>
              </a:ext>
            </a:extLst>
          </p:cNvPr>
          <p:cNvSpPr txBox="1"/>
          <p:nvPr/>
        </p:nvSpPr>
        <p:spPr>
          <a:xfrm>
            <a:off x="-23812" y="4655344"/>
            <a:ext cx="6072186" cy="5386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i="1" dirty="0">
                <a:latin typeface="Segoe UI"/>
                <a:cs typeface="Segoe UI"/>
              </a:rPr>
              <a:t>*CRC 2.0-public release ©2022 American Association for Cancer Research Project GENIE™</a:t>
            </a:r>
            <a:endParaRPr lang="en-US" sz="1100" dirty="0">
              <a:ea typeface="+mn-lt"/>
              <a:cs typeface="+mn-lt"/>
            </a:endParaRPr>
          </a:p>
          <a:p>
            <a:pPr algn="l"/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67400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C035A86-8397-D7BA-984C-54BB5A0CFF75}"/>
              </a:ext>
            </a:extLst>
          </p:cNvPr>
          <p:cNvSpPr txBox="1">
            <a:spLocks/>
          </p:cNvSpPr>
          <p:nvPr/>
        </p:nvSpPr>
        <p:spPr>
          <a:xfrm>
            <a:off x="341839" y="72245"/>
            <a:ext cx="5802972" cy="712236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BPC CRC 2.0-public: </a:t>
            </a:r>
            <a:br>
              <a:rPr lang="en-US" b="1" dirty="0"/>
            </a:br>
            <a:r>
              <a:rPr lang="en-US" b="1" dirty="0"/>
              <a:t>Detailed Clinical Genomics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13900B-8721-963C-2C48-BE52064614C4}"/>
              </a:ext>
            </a:extLst>
          </p:cNvPr>
          <p:cNvSpPr txBox="1"/>
          <p:nvPr/>
        </p:nvSpPr>
        <p:spPr>
          <a:xfrm>
            <a:off x="-23812" y="4655344"/>
            <a:ext cx="6072186" cy="5386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i="1" dirty="0">
                <a:latin typeface="Segoe UI"/>
                <a:cs typeface="Segoe UI"/>
              </a:rPr>
              <a:t>*CRC 2.0-public release ©2022 American Association for Cancer Research Project GENIE™</a:t>
            </a:r>
            <a:endParaRPr lang="en-US" sz="1100" dirty="0">
              <a:ea typeface="+mn-lt"/>
              <a:cs typeface="+mn-lt"/>
            </a:endParaRPr>
          </a:p>
          <a:p>
            <a:pPr algn="l"/>
            <a:endParaRPr lang="en-US" dirty="0"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C57632-00D3-A879-295E-2991AF745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546" y="1571019"/>
            <a:ext cx="2869824" cy="26774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05B285-4209-14C3-27DB-74CA5190A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7087" y="1574573"/>
            <a:ext cx="2869825" cy="26402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122FFB-4D6F-1579-B1DA-C449DCA8FB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8374" y="1571018"/>
            <a:ext cx="2874356" cy="264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2937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52F1D-5EB1-5B99-06A8-BA753840F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-US" b="1" dirty="0">
                <a:cs typeface="Arial"/>
              </a:rPr>
              <a:t>Top 12 Mutated Genes CRC 2.0-public</a:t>
            </a:r>
            <a:endParaRPr lang="en-US" b="1" dirty="0"/>
          </a:p>
        </p:txBody>
      </p:sp>
      <p:pic>
        <p:nvPicPr>
          <p:cNvPr id="4" name="Picture 4" descr="Table&#10;&#10;Description automatically generated">
            <a:extLst>
              <a:ext uri="{FF2B5EF4-FFF2-40B4-BE49-F238E27FC236}">
                <a16:creationId xmlns:a16="http://schemas.microsoft.com/office/drawing/2014/main" id="{F8FDC275-A6F5-194B-B09F-D1C97FBE81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500" y="986765"/>
            <a:ext cx="9020462" cy="3692223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24F0C8-A805-9CE5-D19A-5C64D53DE6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9978" y="4649313"/>
            <a:ext cx="4696357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9693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ACR 2014 Theme">
      <a:dk1>
        <a:sysClr val="windowText" lastClr="000000"/>
      </a:dk1>
      <a:lt1>
        <a:sysClr val="window" lastClr="FFFFFF"/>
      </a:lt1>
      <a:dk2>
        <a:srgbClr val="6A737B"/>
      </a:dk2>
      <a:lt2>
        <a:srgbClr val="F2F2F2"/>
      </a:lt2>
      <a:accent1>
        <a:srgbClr val="50B848"/>
      </a:accent1>
      <a:accent2>
        <a:srgbClr val="005CAB"/>
      </a:accent2>
      <a:accent3>
        <a:srgbClr val="00A4E4"/>
      </a:accent3>
      <a:accent4>
        <a:srgbClr val="6A737B"/>
      </a:accent4>
      <a:accent5>
        <a:srgbClr val="ED1849"/>
      </a:accent5>
      <a:accent6>
        <a:srgbClr val="FFC425"/>
      </a:accent6>
      <a:hlink>
        <a:srgbClr val="50B848"/>
      </a:hlink>
      <a:folHlink>
        <a:srgbClr val="C1D82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7946009C604C14F9141CF1AB6CBF1E0" ma:contentTypeVersion="0" ma:contentTypeDescription="Create a new document." ma:contentTypeScope="" ma:versionID="e95a72b473b87723523019538fb1fef3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ACD3C83-F14A-45A9-91C8-6184A234C5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B6F2769-7194-4217-93D3-3AF3A4742282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FNEMasterTemplateForThemePreview.pptx</Template>
  <TotalTime>18235</TotalTime>
  <Words>844</Words>
  <Application>Microsoft Office PowerPoint</Application>
  <PresentationFormat>On-screen Show (16:9)</PresentationFormat>
  <Paragraphs>185</Paragraphs>
  <Slides>15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Arial</vt:lpstr>
      <vt:lpstr>Calibri</vt:lpstr>
      <vt:lpstr>Courier New</vt:lpstr>
      <vt:lpstr>Gotham Book</vt:lpstr>
      <vt:lpstr>Gotham Medium</vt:lpstr>
      <vt:lpstr>Helvetica</vt:lpstr>
      <vt:lpstr>Lucida Grande</vt:lpstr>
      <vt:lpstr>Segoe UI</vt:lpstr>
      <vt:lpstr>Times New Roman</vt:lpstr>
      <vt:lpstr>Wingdings</vt:lpstr>
      <vt:lpstr>Office Theme</vt:lpstr>
      <vt:lpstr>GENIE BPC CRC 2.0-public  Overview  2022</vt:lpstr>
      <vt:lpstr>Release Notes</vt:lpstr>
      <vt:lpstr>GENIE Data Model </vt:lpstr>
      <vt:lpstr>BPC CRC 2.0-public Cohort</vt:lpstr>
      <vt:lpstr>BPC CRC 2.0-public Demographics </vt:lpstr>
      <vt:lpstr>BPC CRC 2.0-public: Stage at Diagnosis</vt:lpstr>
      <vt:lpstr>BPC CRC 2.0-public: Sites of Metastases at Diagnosis</vt:lpstr>
      <vt:lpstr>PowerPoint Presentation</vt:lpstr>
      <vt:lpstr>Top 12 Mutated Genes CRC 2.0-public</vt:lpstr>
      <vt:lpstr>Clinically Actionable Genes CRC 2.0-public</vt:lpstr>
      <vt:lpstr>BPC CRC 2.0-public: Complete Treatment Histories</vt:lpstr>
      <vt:lpstr>BPC CRC 2.0-public: Comprehensive Patient View</vt:lpstr>
      <vt:lpstr>BPC CRC 2.0-public: High Quality Clinical Data</vt:lpstr>
      <vt:lpstr>BPC CRC 2.0-public: OS by Stage</vt:lpstr>
      <vt:lpstr>GENIE BPC 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Hoppe, Jennifer</cp:lastModifiedBy>
  <cp:revision>850</cp:revision>
  <dcterms:created xsi:type="dcterms:W3CDTF">2010-04-12T23:12:02Z</dcterms:created>
  <dcterms:modified xsi:type="dcterms:W3CDTF">2025-03-07T19:23:43Z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0x01010077946009C604C14F9141CF1AB6CBF1E0</vt:lpwstr>
  </property>
</Properties>
</file>